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slideLayouts/slideLayout10.xml" ContentType="application/vnd.openxmlformats-officedocument.presentationml.slideLayout+xml"/>
  <Override PartName="/ppt/theme/theme4.xml" ContentType="application/vnd.openxmlformats-officedocument.theme+xml"/>
  <Override PartName="/ppt/slideLayouts/slideLayout11.xml" ContentType="application/vnd.openxmlformats-officedocument.presentationml.slideLayout+xml"/>
  <Override PartName="/ppt/theme/theme5.xml" ContentType="application/vnd.openxmlformats-officedocument.theme+xml"/>
  <Override PartName="/ppt/slideLayouts/slideLayout12.xml" ContentType="application/vnd.openxmlformats-officedocument.presentationml.slideLayout+xml"/>
  <Override PartName="/ppt/theme/theme6.xml" ContentType="application/vnd.openxmlformats-officedocument.theme+xml"/>
  <Override PartName="/ppt/slideLayouts/slideLayout13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1" r:id="rId1"/>
    <p:sldMasterId id="2147483662" r:id="rId2"/>
    <p:sldMasterId id="2147483663" r:id="rId3"/>
    <p:sldMasterId id="2147483664" r:id="rId4"/>
    <p:sldMasterId id="2147483665" r:id="rId5"/>
    <p:sldMasterId id="2147483666" r:id="rId6"/>
    <p:sldMasterId id="2147483667" r:id="rId7"/>
  </p:sldMasterIdLst>
  <p:notesMasterIdLst>
    <p:notesMasterId r:id="rId23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6" d="100"/>
          <a:sy n="76" d="100"/>
        </p:scale>
        <p:origin x="1334" y="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80008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80008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80008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80008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80008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80008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80008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80008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80008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0008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80008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80008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80008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80008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80008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80008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80008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80008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80008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80008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80008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80008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80008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80008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80008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80008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80008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0080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0008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200" b="0" i="0" u="none" strike="noStrike" cap="none">
              <a:solidFill>
                <a:srgbClr val="80008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54083917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3" name="Shape 14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926676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Shape 2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5" name="Shape 205"/>
          <p:cNvSpPr txBox="1">
            <a:spLocks noGrp="1"/>
          </p:cNvSpPr>
          <p:nvPr>
            <p:ph type="sldNum" idx="12"/>
          </p:nvPr>
        </p:nvSpPr>
        <p:spPr>
          <a:xfrm>
            <a:off x="3884612" y="8685211"/>
            <a:ext cx="2971799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80008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3833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3" name="Shape 21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148905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Shape 2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2" name="Shape 222"/>
          <p:cNvSpPr txBox="1">
            <a:spLocks noGrp="1"/>
          </p:cNvSpPr>
          <p:nvPr>
            <p:ph type="sldNum" idx="12"/>
          </p:nvPr>
        </p:nvSpPr>
        <p:spPr>
          <a:xfrm>
            <a:off x="3884612" y="8685211"/>
            <a:ext cx="2971799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80008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6595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0" name="Shape 23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416325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Shape 2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8" name="Shape 238"/>
          <p:cNvSpPr txBox="1">
            <a:spLocks noGrp="1"/>
          </p:cNvSpPr>
          <p:nvPr>
            <p:ph type="sldNum" idx="12"/>
          </p:nvPr>
        </p:nvSpPr>
        <p:spPr>
          <a:xfrm>
            <a:off x="3884612" y="8685211"/>
            <a:ext cx="2971799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80008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9388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6" name="Shape 24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944648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8" name="Shape 14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500632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5" name="Shape 15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764401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63" name="Shape 1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800" b="0" i="0" u="none" strike="noStrike" cap="none"/>
          </a:p>
        </p:txBody>
      </p:sp>
    </p:spTree>
    <p:extLst>
      <p:ext uri="{BB962C8B-B14F-4D97-AF65-F5344CB8AC3E}">
        <p14:creationId xmlns:p14="http://schemas.microsoft.com/office/powerpoint/2010/main" val="6040046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Shape 1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0" name="Shape 170"/>
          <p:cNvSpPr txBox="1">
            <a:spLocks noGrp="1"/>
          </p:cNvSpPr>
          <p:nvPr>
            <p:ph type="sldNum" idx="12"/>
          </p:nvPr>
        </p:nvSpPr>
        <p:spPr>
          <a:xfrm>
            <a:off x="3884612" y="8685211"/>
            <a:ext cx="2971799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80008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827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7" name="Shape 17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270577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4" name="Shape 18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893318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1" name="Shape 19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838921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7" name="Shape 19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150817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>
                <a:solidFill>
                  <a:srgbClr val="80008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80008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80008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80008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80008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80008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80008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80008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80008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lang="en-US" sz="1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>
                <a:solidFill>
                  <a:srgbClr val="80008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80008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80008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80008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80008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80008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80008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80008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80008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>
                <a:solidFill>
                  <a:srgbClr val="80008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80008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80008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80008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80008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80008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80008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80008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80008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lang="en-US" sz="1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38099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742950" marR="0" lvl="1" indent="-1333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143000" marR="0" lvl="2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600200" marR="0" lvl="3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057400" marR="0" lvl="4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514600" marR="0" lvl="5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971800" marR="0" lvl="6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429000" marR="0" lvl="7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886200" marR="0" lvl="8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07" name="Shape 107"/>
          <p:cNvSpPr txBox="1">
            <a:spLocks noGrp="1"/>
          </p:cNvSpPr>
          <p:nvPr>
            <p:ph type="body" idx="2"/>
          </p:nvPr>
        </p:nvSpPr>
        <p:spPr>
          <a:xfrm>
            <a:off x="4648200" y="1981200"/>
            <a:ext cx="38099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742950" marR="0" lvl="1" indent="-1333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143000" marR="0" lvl="2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600200" marR="0" lvl="3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057400" marR="0" lvl="4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514600" marR="0" lvl="5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971800" marR="0" lvl="6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429000" marR="0" lvl="7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886200" marR="0" lvl="8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08" name="Shape 108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>
                <a:solidFill>
                  <a:srgbClr val="80008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80008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80008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80008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80008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80008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80008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80008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80008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9" name="Shape 109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>
                <a:solidFill>
                  <a:srgbClr val="80008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80008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80008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80008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80008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80008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80008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80008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80008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0" name="Shape 110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lang="en-US" sz="1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22" name="Shape 122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742950" marR="0" lvl="1" indent="-1587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143000" marR="0" lvl="2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600200" marR="0" lvl="3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057400" marR="0" lvl="4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514600" marR="0" lvl="5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971800" marR="0" lvl="6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429000" marR="0" lvl="7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886200" marR="0" lvl="8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23" name="Shape 123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24" name="Shape 124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742950" marR="0" lvl="1" indent="-1587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143000" marR="0" lvl="2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600200" marR="0" lvl="3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057400" marR="0" lvl="4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514600" marR="0" lvl="5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971800" marR="0" lvl="6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429000" marR="0" lvl="7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886200" marR="0" lvl="8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25" name="Shape 125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>
                <a:solidFill>
                  <a:srgbClr val="80008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80008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80008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80008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80008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80008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80008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80008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80008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6" name="Shape 126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>
                <a:solidFill>
                  <a:srgbClr val="80008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80008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80008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80008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80008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80008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80008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80008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80008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7" name="Shape 127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lang="en-US" sz="1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38" name="Shape 138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>
                <a:solidFill>
                  <a:srgbClr val="80008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80008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80008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80008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80008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80008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80008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80008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80008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9" name="Shape 139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>
                <a:solidFill>
                  <a:srgbClr val="80008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80008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80008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80008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80008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80008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80008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80008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80008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0" name="Shape 140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lang="en-US" sz="1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38099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2"/>
          </p:nvPr>
        </p:nvSpPr>
        <p:spPr>
          <a:xfrm>
            <a:off x="4648200" y="1981200"/>
            <a:ext cx="38099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>
                <a:solidFill>
                  <a:srgbClr val="80008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80008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80008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80008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80008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80008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80008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80008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80008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lang="en-US" sz="1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38099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742950" marR="0" lvl="1" indent="-1968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2"/>
          </p:nvPr>
        </p:nvSpPr>
        <p:spPr>
          <a:xfrm>
            <a:off x="4648200" y="1981200"/>
            <a:ext cx="3809999" cy="1981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3"/>
          </p:nvPr>
        </p:nvSpPr>
        <p:spPr>
          <a:xfrm>
            <a:off x="4648200" y="4114800"/>
            <a:ext cx="3809999" cy="1981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>
                <a:solidFill>
                  <a:srgbClr val="80008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80008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80008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80008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80008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80008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80008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80008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80008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lang="en-US" sz="1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 rot="5400000">
            <a:off x="4743450" y="2381249"/>
            <a:ext cx="5486399" cy="1943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 rot="5400000">
            <a:off x="781050" y="514349"/>
            <a:ext cx="5486399" cy="5676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>
                <a:solidFill>
                  <a:srgbClr val="80008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80008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80008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80008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80008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80008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80008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80008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80008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lang="en-US" sz="1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 rot="5400000">
            <a:off x="2514599" y="152399"/>
            <a:ext cx="4114800" cy="7772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>
                <a:solidFill>
                  <a:srgbClr val="80008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80008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80008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80008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80008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80008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80008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80008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80008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lang="en-US" sz="1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4" name="Shape 44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>
                <a:solidFill>
                  <a:srgbClr val="80008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80008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80008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80008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80008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80008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80008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80008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80008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lang="en-US" sz="1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>
                <a:solidFill>
                  <a:srgbClr val="80008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80008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80008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80008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80008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80008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80008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80008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80008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lang="en-US" sz="1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>
                <a:solidFill>
                  <a:srgbClr val="80008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80008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80008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80008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80008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80008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80008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80008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80008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>
                <a:solidFill>
                  <a:srgbClr val="80008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80008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80008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80008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80008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80008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80008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80008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80008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lang="en-US" sz="1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ctr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ctr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>
                <a:solidFill>
                  <a:srgbClr val="80008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80008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80008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80008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80008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80008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80008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80008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80008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>
                <a:solidFill>
                  <a:srgbClr val="80008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80008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80008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80008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80008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80008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80008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80008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80008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lang="en-US" sz="1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9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0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1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2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80008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80008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80008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80008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80008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80008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80008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80008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80008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lang="en-US" sz="1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" name="Shape 14"/>
          <p:cNvSpPr txBox="1"/>
          <p:nvPr/>
        </p:nvSpPr>
        <p:spPr>
          <a:xfrm>
            <a:off x="304800" y="6400800"/>
            <a:ext cx="2133599" cy="9239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©2010, TESCC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" name="Shape 15" descr="CSCOPE logo gray.bmp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304800" y="5715000"/>
            <a:ext cx="914400" cy="639762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/>
          <p:nvPr/>
        </p:nvSpPr>
        <p:spPr>
          <a:xfrm>
            <a:off x="304800" y="6400800"/>
            <a:ext cx="2133599" cy="9239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©2010, TESCC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6" name="Shape 56" descr="CSCOPE logo gray.bmp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800" y="5715000"/>
            <a:ext cx="914400" cy="639762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Shape 57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>
                <a:solidFill>
                  <a:srgbClr val="80008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80008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80008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80008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80008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80008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80008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80008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80008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>
                <a:solidFill>
                  <a:srgbClr val="80008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80008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80008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80008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80008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80008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80008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80008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80008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lang="en-US" sz="1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5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/>
          <p:nvPr/>
        </p:nvSpPr>
        <p:spPr>
          <a:xfrm>
            <a:off x="304800" y="6400800"/>
            <a:ext cx="2133599" cy="9239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©2010, TESCC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0" name="Shape 70" descr="CSCOPE logo gray.bmp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800" y="5715000"/>
            <a:ext cx="914400" cy="639762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Shape 71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>
                <a:solidFill>
                  <a:srgbClr val="80008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80008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80008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80008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80008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80008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80008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80008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80008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>
                <a:solidFill>
                  <a:srgbClr val="80008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80008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80008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80008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80008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80008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80008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80008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80008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lang="en-US" sz="1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6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/>
          <p:nvPr/>
        </p:nvSpPr>
        <p:spPr>
          <a:xfrm>
            <a:off x="304800" y="6400800"/>
            <a:ext cx="2133599" cy="9239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©2010, TESCC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4" name="Shape 84" descr="CSCOPE logo gray.bmp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800" y="5715000"/>
            <a:ext cx="914400" cy="639762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Shape 85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>
                <a:solidFill>
                  <a:srgbClr val="80008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80008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80008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80008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80008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80008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80008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80008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80008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>
                <a:solidFill>
                  <a:srgbClr val="80008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80008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80008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80008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80008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80008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80008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80008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80008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lang="en-US" sz="1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7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/>
          <p:nvPr/>
        </p:nvSpPr>
        <p:spPr>
          <a:xfrm>
            <a:off x="304800" y="6400800"/>
            <a:ext cx="2133599" cy="9239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©2010, TESCC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8" name="Shape 98" descr="CSCOPE logo gray.bmp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800" y="5715000"/>
            <a:ext cx="914400" cy="639762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Shape 99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>
                <a:solidFill>
                  <a:srgbClr val="80008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80008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80008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80008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80008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80008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80008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80008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80008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>
                <a:solidFill>
                  <a:srgbClr val="80008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80008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80008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80008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80008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80008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80008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80008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80008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3" name="Shape 103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lang="en-US" sz="1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/>
          <p:nvPr/>
        </p:nvSpPr>
        <p:spPr>
          <a:xfrm>
            <a:off x="304800" y="6400800"/>
            <a:ext cx="2133599" cy="9239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©2010, TESCC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3" name="Shape 113" descr="CSCOPE logo gray.bmp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800" y="5715000"/>
            <a:ext cx="914400" cy="639762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Shape 114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16" name="Shape 116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>
                <a:solidFill>
                  <a:srgbClr val="80008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80008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80008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80008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80008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80008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80008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80008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80008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7" name="Shape 117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>
                <a:solidFill>
                  <a:srgbClr val="80008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80008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80008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80008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80008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80008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80008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80008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80008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8" name="Shape 118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lang="en-US" sz="1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/>
          <p:nvPr/>
        </p:nvSpPr>
        <p:spPr>
          <a:xfrm>
            <a:off x="304800" y="6400800"/>
            <a:ext cx="2133599" cy="9239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©2010, TESCC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0" name="Shape 130" descr="CSCOPE logo gray.bmp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800" y="5715000"/>
            <a:ext cx="914400" cy="639762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Shape 131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33" name="Shape 133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>
                <a:solidFill>
                  <a:srgbClr val="80008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80008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80008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80008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80008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80008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80008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80008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80008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4" name="Shape 134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>
                <a:solidFill>
                  <a:srgbClr val="80008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80008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80008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80008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80008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80008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80008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80008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80008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5" name="Shape 135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lang="en-US" sz="1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/>
          <p:nvPr/>
        </p:nvSpPr>
        <p:spPr>
          <a:xfrm>
            <a:off x="304800" y="838200"/>
            <a:ext cx="8001000" cy="37496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0080"/>
              </a:buClr>
              <a:buSzPct val="25000"/>
              <a:buFont typeface="Arial"/>
              <a:buNone/>
            </a:pPr>
            <a:r>
              <a:rPr lang="en-US" sz="6000" b="0" i="0" u="none">
                <a:solidFill>
                  <a:srgbClr val="800080"/>
                </a:solidFill>
                <a:latin typeface="Arial"/>
                <a:ea typeface="Arial"/>
                <a:cs typeface="Arial"/>
                <a:sym typeface="Arial"/>
              </a:rPr>
              <a:t>The Development of Self-Government in the Thirteen American Colonies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8" name="Shape 208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9" name="Shape 209"/>
          <p:cNvSpPr txBox="1">
            <a:spLocks noGrp="1"/>
          </p:cNvSpPr>
          <p:nvPr>
            <p:ph type="body" idx="2"/>
          </p:nvPr>
        </p:nvSpPr>
        <p:spPr>
          <a:xfrm>
            <a:off x="4648200" y="1981200"/>
            <a:ext cx="38100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210" name="Shape 210" descr="House of Burgesses in the ..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8226" y="0"/>
            <a:ext cx="8727547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CC"/>
              </a:buClr>
              <a:buSzPct val="25000"/>
              <a:buFont typeface="Arial"/>
              <a:buNone/>
            </a:pPr>
            <a:r>
              <a:rPr lang="en-US" sz="4400" b="0" i="1" u="none" strike="noStrike" cap="none">
                <a:solidFill>
                  <a:srgbClr val="0099CC"/>
                </a:solidFill>
                <a:latin typeface="Arial"/>
                <a:ea typeface="Arial"/>
                <a:cs typeface="Arial"/>
                <a:sym typeface="Arial"/>
              </a:rPr>
              <a:t>Mayflower Compact</a:t>
            </a:r>
          </a:p>
        </p:txBody>
      </p:sp>
      <p:sp>
        <p:nvSpPr>
          <p:cNvPr id="216" name="Shape 216"/>
          <p:cNvSpPr txBox="1">
            <a:spLocks noGrp="1"/>
          </p:cNvSpPr>
          <p:nvPr>
            <p:ph type="body" idx="1"/>
          </p:nvPr>
        </p:nvSpPr>
        <p:spPr>
          <a:xfrm>
            <a:off x="685800" y="1600200"/>
            <a:ext cx="41909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1620, the Pilgrims and Puritans traveling to Virginia on the </a:t>
            </a:r>
            <a:r>
              <a:rPr lang="en-US" sz="18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Mayflower</a:t>
            </a: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encountered a storm in the Atlantic and their boat moved almost 1,000 miles off course. 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Outside the jurisdiction of Virginia Law, the male members of the </a:t>
            </a:r>
            <a:r>
              <a:rPr lang="en-US" sz="18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Mayflower</a:t>
            </a: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drew up a compact that guaranteed a democratic system of government and the protection of individual rights.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This compact became known as the </a:t>
            </a:r>
            <a:r>
              <a:rPr lang="en-US" sz="18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Mayflower Compact</a:t>
            </a: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marL="342900" marR="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7" name="Shape 217" descr="MVC-029S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l="4999" t="10000" b="13992"/>
          <a:stretch/>
        </p:blipFill>
        <p:spPr>
          <a:xfrm>
            <a:off x="5181600" y="2609850"/>
            <a:ext cx="3276600" cy="2457449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Shape 218"/>
          <p:cNvSpPr txBox="1"/>
          <p:nvPr/>
        </p:nvSpPr>
        <p:spPr>
          <a:xfrm>
            <a:off x="5334000" y="54102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0080"/>
              </a:buClr>
              <a:buSzPct val="25000"/>
              <a:buFont typeface="Arial"/>
              <a:buNone/>
            </a:pPr>
            <a:r>
              <a:rPr lang="en-US" sz="2400" b="0" i="0" u="none">
                <a:solidFill>
                  <a:srgbClr val="800080"/>
                </a:solidFill>
                <a:latin typeface="Arial"/>
                <a:ea typeface="Arial"/>
                <a:cs typeface="Arial"/>
                <a:sym typeface="Arial"/>
              </a:rPr>
              <a:t>The Mayflower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5" name="Shape 225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6" name="Shape 226"/>
          <p:cNvSpPr txBox="1">
            <a:spLocks noGrp="1"/>
          </p:cNvSpPr>
          <p:nvPr>
            <p:ph type="body" idx="2"/>
          </p:nvPr>
        </p:nvSpPr>
        <p:spPr>
          <a:xfrm>
            <a:off x="4648200" y="1981200"/>
            <a:ext cx="38100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227" name="Shape 227" descr="File:Mayflowercomp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8774" y="396349"/>
            <a:ext cx="7969424" cy="59189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 txBox="1"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CC"/>
              </a:buClr>
              <a:buSzPct val="25000"/>
              <a:buFont typeface="Arial"/>
              <a:buNone/>
            </a:pPr>
            <a:r>
              <a:rPr lang="en-US" sz="3600" b="0" i="1" u="none" strike="noStrike" cap="none">
                <a:solidFill>
                  <a:srgbClr val="0099CC"/>
                </a:solidFill>
                <a:latin typeface="Arial"/>
                <a:ea typeface="Arial"/>
                <a:cs typeface="Arial"/>
                <a:sym typeface="Arial"/>
              </a:rPr>
              <a:t>Fundamental Orders of Connecticut</a:t>
            </a:r>
          </a:p>
        </p:txBody>
      </p:sp>
      <p:sp>
        <p:nvSpPr>
          <p:cNvPr id="233" name="Shape 233"/>
          <p:cNvSpPr txBox="1">
            <a:spLocks noGrp="1"/>
          </p:cNvSpPr>
          <p:nvPr>
            <p:ph type="body" idx="1"/>
          </p:nvPr>
        </p:nvSpPr>
        <p:spPr>
          <a:xfrm>
            <a:off x="685800" y="1524000"/>
            <a:ext cx="5105399" cy="4343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</a:t>
            </a:r>
            <a:r>
              <a:rPr lang="en-US" sz="20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Fundamental Orders of Connecticut</a:t>
            </a: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served as the first written colonial constitution.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Adopted in 1639, the Connecticut’s constitution protected the individual rights of the Connecticut colonists.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constitution also established a religious tolerant government and helped to serve as an example for future colonial constitutions.</a:t>
            </a:r>
          </a:p>
          <a:p>
            <a:pPr marL="342900" marR="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</a:pP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4" name="Shape 234" descr="MCj04046470000[1]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 rot="-3660000">
            <a:off x="6401592" y="2742406"/>
            <a:ext cx="1550987" cy="1679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1" name="Shape 241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2" name="Shape 242"/>
          <p:cNvSpPr txBox="1">
            <a:spLocks noGrp="1"/>
          </p:cNvSpPr>
          <p:nvPr>
            <p:ph type="body" idx="2"/>
          </p:nvPr>
        </p:nvSpPr>
        <p:spPr>
          <a:xfrm>
            <a:off x="4648200" y="1981200"/>
            <a:ext cx="38100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243" name="Shape 243" descr="Views[edit]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29999" y="306324"/>
            <a:ext cx="4913748" cy="65516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CC"/>
              </a:buClr>
              <a:buSzPct val="25000"/>
              <a:buFont typeface="Arial"/>
              <a:buNone/>
            </a:pPr>
            <a:r>
              <a:rPr lang="en-US" sz="4000" b="0" i="0" u="none" strike="noStrike" cap="none">
                <a:solidFill>
                  <a:srgbClr val="0099CC"/>
                </a:solidFill>
                <a:latin typeface="Arial"/>
                <a:ea typeface="Arial"/>
                <a:cs typeface="Arial"/>
                <a:sym typeface="Arial"/>
              </a:rPr>
              <a:t>The Results of Colonial Self-Government</a:t>
            </a:r>
          </a:p>
        </p:txBody>
      </p:sp>
      <p:sp>
        <p:nvSpPr>
          <p:cNvPr id="249" name="Shape 249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3124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Colonists believed their rights as British citizens were secured by both the British and colonial governments.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long distance from a centralized government and existence under salutary neglect caused the colonists to become self-governing and politically self-sufficient.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It would not be until the British government threatened the status of American colonists’ self-government that the colonists decided to rebel.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>
            <a:spLocks noGrp="1"/>
          </p:cNvSpPr>
          <p:nvPr>
            <p:ph type="title"/>
          </p:nvPr>
        </p:nvSpPr>
        <p:spPr>
          <a:xfrm>
            <a:off x="685800" y="228600"/>
            <a:ext cx="7772400" cy="762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CC"/>
              </a:buClr>
              <a:buSzPct val="25000"/>
              <a:buFont typeface="Arial"/>
              <a:buNone/>
            </a:pPr>
            <a:r>
              <a:rPr lang="en-US" sz="4400" b="0" i="0" u="none" strike="noStrike" cap="none">
                <a:solidFill>
                  <a:srgbClr val="0099CC"/>
                </a:solidFill>
                <a:latin typeface="Arial"/>
                <a:ea typeface="Arial"/>
                <a:cs typeface="Arial"/>
                <a:sym typeface="Arial"/>
              </a:rPr>
              <a:t>An Abuse of Power</a:t>
            </a:r>
          </a:p>
        </p:txBody>
      </p:sp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838200" y="1219200"/>
            <a:ext cx="4343400" cy="41909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At the beginning of the 13</a:t>
            </a:r>
            <a:r>
              <a:rPr lang="en-US" sz="2400" b="0" i="0" u="none" strike="noStrike" cap="none" baseline="30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</a:t>
            </a: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Century, King John ruled over England.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 England’s monarch, or king, King John used unfair practices to control the people such as: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Unfair taxes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Rules that limited individual rights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Dictatorial style leadership</a:t>
            </a:r>
          </a:p>
          <a:p>
            <a:pPr marL="342900" marR="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</a:pP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2" name="Shape 152" descr="bd05129_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257800" y="2544761"/>
            <a:ext cx="3200399" cy="25098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CC"/>
              </a:buClr>
              <a:buSzPct val="25000"/>
              <a:buFont typeface="Arial"/>
              <a:buNone/>
            </a:pPr>
            <a:r>
              <a:rPr lang="en-US" sz="4000" b="0" i="0" u="none" strike="noStrike" cap="none">
                <a:solidFill>
                  <a:srgbClr val="0099CC"/>
                </a:solidFill>
                <a:latin typeface="Arial"/>
                <a:ea typeface="Arial"/>
                <a:cs typeface="Arial"/>
                <a:sym typeface="Arial"/>
              </a:rPr>
              <a:t>Establishing the Foundation for Self-Government</a:t>
            </a:r>
          </a:p>
        </p:txBody>
      </p:sp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1295400" y="1981200"/>
            <a:ext cx="4114800" cy="3352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King John’s actions angered the people of England, especially the English nobles.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Using their political and economic power, the nobles forced King John to sign a charter protecting the fundamental rights of the people.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Signed on June 15, 1215 this charter became known as the </a:t>
            </a:r>
            <a:r>
              <a:rPr lang="en-US" sz="22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Magna Carta</a:t>
            </a:r>
            <a:r>
              <a:rPr lang="en-US"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or the “Great Charter”.</a:t>
            </a:r>
          </a:p>
          <a:p>
            <a:pPr marL="342900" marR="0" lvl="0" indent="-342900" algn="l" rtl="0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</a:pPr>
            <a:endParaRPr sz="2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9" name="Shape 159" descr="magcart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629400" y="1752600"/>
            <a:ext cx="1306511" cy="228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Shape 160" descr="magcartfont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5943600" y="4191000"/>
            <a:ext cx="2527300" cy="1981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CC"/>
              </a:buClr>
              <a:buSzPct val="25000"/>
              <a:buFont typeface="Corsiva"/>
              <a:buNone/>
            </a:pPr>
            <a:r>
              <a:rPr lang="en-US" sz="5400" b="0" i="0" u="none" strike="noStrike" cap="none">
                <a:solidFill>
                  <a:srgbClr val="0099CC"/>
                </a:solidFill>
                <a:latin typeface="Corsiva"/>
                <a:ea typeface="Corsiva"/>
                <a:cs typeface="Corsiva"/>
                <a:sym typeface="Corsiva"/>
              </a:rPr>
              <a:t>The Magna Carta</a:t>
            </a:r>
          </a:p>
        </p:txBody>
      </p:sp>
      <p:sp>
        <p:nvSpPr>
          <p:cNvPr id="166" name="Shape 166"/>
          <p:cNvSpPr txBox="1">
            <a:spLocks noGrp="1"/>
          </p:cNvSpPr>
          <p:nvPr>
            <p:ph type="body" idx="1"/>
          </p:nvPr>
        </p:nvSpPr>
        <p:spPr>
          <a:xfrm>
            <a:off x="1295400" y="1524000"/>
            <a:ext cx="71627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charter limited the king’s power and protected specific individual rights of the people. Rights like: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057400" marR="0" lvl="4" indent="-22860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Due process of law</a:t>
            </a:r>
          </a:p>
          <a:p>
            <a:pPr marL="2057400" marR="0" lvl="4" indent="-22860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Property protection</a:t>
            </a:r>
          </a:p>
          <a:p>
            <a:pPr marL="2057400" marR="0" lvl="4" indent="-22860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Proper taxation</a:t>
            </a:r>
          </a:p>
          <a:p>
            <a:pPr marL="742950" marR="0" lvl="1" indent="-28575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Although many of the rights protected under the </a:t>
            </a:r>
            <a:r>
              <a:rPr lang="en-US" sz="24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Magna Carta</a:t>
            </a: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only served a small portion of the population—the wealthy nobles—it served as a foundation for future protection of rights for all people.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3" name="Shape 173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74" name="Shape 174" descr="File:Magna Carta - John Pine ..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17734" y="0"/>
            <a:ext cx="4708530" cy="68579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 txBox="1"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CC"/>
              </a:buClr>
              <a:buSzPct val="25000"/>
              <a:buFont typeface="Arial"/>
              <a:buNone/>
            </a:pPr>
            <a:r>
              <a:rPr lang="en-US" sz="3600" b="0" i="0" u="none" strike="noStrike" cap="none">
                <a:solidFill>
                  <a:srgbClr val="0099CC"/>
                </a:solidFill>
                <a:latin typeface="Arial"/>
                <a:ea typeface="Arial"/>
                <a:cs typeface="Arial"/>
                <a:sym typeface="Arial"/>
              </a:rPr>
              <a:t>The Importance of the </a:t>
            </a:r>
            <a:r>
              <a:rPr lang="en-US" sz="3600" b="0" i="1" u="none" strike="noStrike" cap="none">
                <a:solidFill>
                  <a:srgbClr val="0099CC"/>
                </a:solidFill>
                <a:latin typeface="Arial"/>
                <a:ea typeface="Arial"/>
                <a:cs typeface="Arial"/>
                <a:sym typeface="Arial"/>
              </a:rPr>
              <a:t>Magna Carta</a:t>
            </a:r>
          </a:p>
        </p:txBody>
      </p:sp>
      <p:sp>
        <p:nvSpPr>
          <p:cNvPr id="180" name="Shape 180"/>
          <p:cNvSpPr txBox="1">
            <a:spLocks noGrp="1"/>
          </p:cNvSpPr>
          <p:nvPr>
            <p:ph type="body" idx="1"/>
          </p:nvPr>
        </p:nvSpPr>
        <p:spPr>
          <a:xfrm>
            <a:off x="1371600" y="2209800"/>
            <a:ext cx="3352799" cy="3505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First written Western document acknowledging the protection of individual rights.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English tradition and structures served as an example for future English and colonial documents.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1" name="Shape 181" descr="MCj01500140000[1]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257800" y="2362200"/>
            <a:ext cx="3200399" cy="24526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CC"/>
              </a:buClr>
              <a:buSzPct val="25000"/>
              <a:buFont typeface="Arial"/>
              <a:buNone/>
            </a:pPr>
            <a:r>
              <a:rPr lang="en-US" sz="4400" b="0" i="1" u="none" strike="noStrike" cap="none">
                <a:solidFill>
                  <a:srgbClr val="0099CC"/>
                </a:solidFill>
                <a:latin typeface="Arial"/>
                <a:ea typeface="Arial"/>
                <a:cs typeface="Arial"/>
                <a:sym typeface="Arial"/>
              </a:rPr>
              <a:t>English Bill of Rights</a:t>
            </a:r>
          </a:p>
        </p:txBody>
      </p:sp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533400" y="1981200"/>
            <a:ext cx="4572000" cy="3581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1689, England’s Parliament furthered the protection of individual rights by forcing the King of England to sign into effect the </a:t>
            </a:r>
            <a:r>
              <a:rPr lang="en-US" sz="22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English Bill of Rights</a:t>
            </a:r>
            <a:r>
              <a:rPr lang="en-US"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</a:t>
            </a:r>
            <a:r>
              <a:rPr lang="en-US" sz="22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English Bill of Rights</a:t>
            </a:r>
            <a:r>
              <a:rPr lang="en-US"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served as an example for colonial bills of rights, as well as the first ten amendments of the U.S. Constitution, which became known as the </a:t>
            </a:r>
            <a:r>
              <a:rPr lang="en-US" sz="22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Bill of Rights</a:t>
            </a:r>
            <a:r>
              <a:rPr lang="en-US"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marL="342900" marR="0" lvl="0" indent="-342900" algn="l" rtl="0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</a:pPr>
            <a:endParaRPr sz="2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8" name="Shape 188" descr="http://upload.wikimedia.org/wikipedia/commons/thumb/e/e3/English_Bill_of_Rights_of_1689.jpg/250px-English_Bill_of_Rights_of_1689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00800" y="1981200"/>
            <a:ext cx="1928812" cy="3895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CC"/>
              </a:buClr>
              <a:buSzPct val="25000"/>
              <a:buFont typeface="Arial"/>
              <a:buNone/>
            </a:pPr>
            <a:r>
              <a:rPr lang="en-US" sz="4400" b="0" i="0" u="none" strike="noStrike" cap="none">
                <a:solidFill>
                  <a:srgbClr val="0099CC"/>
                </a:solidFill>
                <a:latin typeface="Arial"/>
                <a:ea typeface="Arial"/>
                <a:cs typeface="Arial"/>
                <a:sym typeface="Arial"/>
              </a:rPr>
              <a:t>American Colonial Rights</a:t>
            </a:r>
          </a:p>
        </p:txBody>
      </p:sp>
      <p:sp>
        <p:nvSpPr>
          <p:cNvPr id="194" name="Shape 194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English men and women who traveled to the New World considered themselves to be English citizens.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 citizens of England, they expected to maintain their English rights while in the American colonies.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 ensure they maintained their rights, especially in vastly isolated communities, they established colonial governments that would support self-government and the protection of individual rights. 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Protestantism called for independent churches which used self-government. This was a contrast to what citizens of England were used to under Catholicism which relies on a centralized hierarchy.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Three of these colonial governments were: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ctr" rtl="0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Virginia House of Burgesses</a:t>
            </a:r>
          </a:p>
          <a:p>
            <a:pPr marL="342900" marR="0" lvl="0" indent="-342900" algn="ctr" rtl="0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Mayflower Compact</a:t>
            </a:r>
          </a:p>
          <a:p>
            <a:pPr marL="342900" marR="0" lvl="0" indent="-342900" algn="ctr" rtl="0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Fundamental Orders of Connecticut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 txBox="1"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CC"/>
              </a:buClr>
              <a:buSzPct val="25000"/>
              <a:buFont typeface="Arial"/>
              <a:buNone/>
            </a:pPr>
            <a:r>
              <a:rPr lang="en-US" sz="4400" b="0" i="0" u="none" strike="noStrike" cap="none">
                <a:solidFill>
                  <a:srgbClr val="0099CC"/>
                </a:solidFill>
                <a:latin typeface="Arial"/>
                <a:ea typeface="Arial"/>
                <a:cs typeface="Arial"/>
                <a:sym typeface="Arial"/>
              </a:rPr>
              <a:t>Virginia House of Burgesses</a:t>
            </a:r>
          </a:p>
        </p:txBody>
      </p:sp>
      <p:sp>
        <p:nvSpPr>
          <p:cNvPr id="200" name="Shape 200"/>
          <p:cNvSpPr txBox="1">
            <a:spLocks noGrp="1"/>
          </p:cNvSpPr>
          <p:nvPr>
            <p:ph type="body" idx="1"/>
          </p:nvPr>
        </p:nvSpPr>
        <p:spPr>
          <a:xfrm>
            <a:off x="1219200" y="1447800"/>
            <a:ext cx="3657600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Established in 1619, the Virginia House of Burgesses served as the first colonial assembly in the Thirteen Colonies.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colonial assembly consisted of persons elected as representatives to government. The colonial assembly met to determine laws and governmental polices for the people of their colony.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Virginia House of Burgesses was the first representative government in the colonies.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</a:pP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1" name="Shape 201" descr="0009707_T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105400" y="2286000"/>
            <a:ext cx="3429000" cy="27828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660</Words>
  <Application>Microsoft Office PowerPoint</Application>
  <PresentationFormat>On-screen Show (4:3)</PresentationFormat>
  <Paragraphs>60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Corsiva</vt:lpstr>
      <vt:lpstr>Times New Roman</vt:lpstr>
      <vt:lpstr>Arial</vt:lpstr>
      <vt:lpstr>Default Design</vt:lpstr>
      <vt:lpstr>2_Default Design</vt:lpstr>
      <vt:lpstr>1_Default Design</vt:lpstr>
      <vt:lpstr>3_Default Design</vt:lpstr>
      <vt:lpstr>4_Default Design</vt:lpstr>
      <vt:lpstr>5_Default Design</vt:lpstr>
      <vt:lpstr>6_Default Design</vt:lpstr>
      <vt:lpstr>PowerPoint Presentation</vt:lpstr>
      <vt:lpstr>An Abuse of Power</vt:lpstr>
      <vt:lpstr>Establishing the Foundation for Self-Government</vt:lpstr>
      <vt:lpstr>The Magna Carta</vt:lpstr>
      <vt:lpstr>PowerPoint Presentation</vt:lpstr>
      <vt:lpstr>The Importance of the Magna Carta</vt:lpstr>
      <vt:lpstr>English Bill of Rights</vt:lpstr>
      <vt:lpstr>American Colonial Rights</vt:lpstr>
      <vt:lpstr>Virginia House of Burgesses</vt:lpstr>
      <vt:lpstr>PowerPoint Presentation</vt:lpstr>
      <vt:lpstr>Mayflower Compact</vt:lpstr>
      <vt:lpstr>PowerPoint Presentation</vt:lpstr>
      <vt:lpstr>Fundamental Orders of Connecticut</vt:lpstr>
      <vt:lpstr>PowerPoint Presentation</vt:lpstr>
      <vt:lpstr>The Results of Colonial Self-Government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Tifani Koehl</dc:creator>
  <cp:lastModifiedBy>Tifani Koehl</cp:lastModifiedBy>
  <cp:revision>2</cp:revision>
  <dcterms:modified xsi:type="dcterms:W3CDTF">2017-09-14T15:50:36Z</dcterms:modified>
</cp:coreProperties>
</file>