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56" r:id="rId5"/>
    <p:sldId id="262" r:id="rId6"/>
    <p:sldId id="257" r:id="rId7"/>
    <p:sldId id="263" r:id="rId8"/>
    <p:sldId id="259" r:id="rId9"/>
    <p:sldId id="260" r:id="rId10"/>
    <p:sldId id="261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95" autoAdjust="0"/>
  </p:normalViewPr>
  <p:slideViewPr>
    <p:cSldViewPr>
      <p:cViewPr varScale="1">
        <p:scale>
          <a:sx n="88" d="100"/>
          <a:sy n="88" d="100"/>
        </p:scale>
        <p:origin x="332" y="7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2B3FA7-21A3-404B-A646-88DAC5B14CFC}" type="doc">
      <dgm:prSet loTypeId="urn:microsoft.com/office/officeart/2005/8/layout/pyramid2" loCatId="pyramid" qsTypeId="urn:microsoft.com/office/officeart/2005/8/quickstyle/simple4" qsCatId="simple" csTypeId="urn:microsoft.com/office/officeart/2005/8/colors/colorful2" csCatId="colorful" phldr="1"/>
      <dgm:spPr/>
    </dgm:pt>
    <dgm:pt modelId="{F968AC03-3BBF-A44E-A1C5-1A482C74BB8D}">
      <dgm:prSet phldrT="[Text]"/>
      <dgm:spPr/>
      <dgm:t>
        <a:bodyPr/>
        <a:lstStyle/>
        <a:p>
          <a:pPr algn="l"/>
          <a:r>
            <a:rPr lang="en-US" dirty="0" smtClean="0"/>
            <a:t>PREAMBLE:  Sets goals of the Declaration of Independence</a:t>
          </a:r>
          <a:endParaRPr lang="en-US" dirty="0"/>
        </a:p>
      </dgm:t>
    </dgm:pt>
    <dgm:pt modelId="{89208CC3-2661-8B45-82FC-3C057AF26042}" type="parTrans" cxnId="{BE0384B8-4FE1-864A-9EC2-8A70F5A2BE05}">
      <dgm:prSet/>
      <dgm:spPr/>
      <dgm:t>
        <a:bodyPr/>
        <a:lstStyle/>
        <a:p>
          <a:endParaRPr lang="en-US"/>
        </a:p>
      </dgm:t>
    </dgm:pt>
    <dgm:pt modelId="{21B288C4-DCF9-2C46-AFE3-C5C2721FD621}" type="sibTrans" cxnId="{BE0384B8-4FE1-864A-9EC2-8A70F5A2BE05}">
      <dgm:prSet/>
      <dgm:spPr/>
      <dgm:t>
        <a:bodyPr/>
        <a:lstStyle/>
        <a:p>
          <a:endParaRPr lang="en-US"/>
        </a:p>
      </dgm:t>
    </dgm:pt>
    <dgm:pt modelId="{B288AF7C-24A8-FA46-9236-3C4ABA5E69D8}">
      <dgm:prSet phldrT="[Text]"/>
      <dgm:spPr/>
      <dgm:t>
        <a:bodyPr/>
        <a:lstStyle/>
        <a:p>
          <a:pPr algn="l"/>
          <a:r>
            <a:rPr lang="en-US" dirty="0" smtClean="0"/>
            <a:t>GRIEVANCES:  List of complaints against King George  </a:t>
          </a:r>
          <a:endParaRPr lang="en-US" dirty="0"/>
        </a:p>
      </dgm:t>
    </dgm:pt>
    <dgm:pt modelId="{0ED01CDB-03E8-C948-A323-5846986E1BA4}" type="parTrans" cxnId="{E874E609-0FA9-2342-8294-DF85EAC997F6}">
      <dgm:prSet/>
      <dgm:spPr/>
      <dgm:t>
        <a:bodyPr/>
        <a:lstStyle/>
        <a:p>
          <a:endParaRPr lang="en-US"/>
        </a:p>
      </dgm:t>
    </dgm:pt>
    <dgm:pt modelId="{1D340239-BD3F-C544-A356-1E20A09B09A4}" type="sibTrans" cxnId="{E874E609-0FA9-2342-8294-DF85EAC997F6}">
      <dgm:prSet/>
      <dgm:spPr/>
      <dgm:t>
        <a:bodyPr/>
        <a:lstStyle/>
        <a:p>
          <a:endParaRPr lang="en-US"/>
        </a:p>
      </dgm:t>
    </dgm:pt>
    <dgm:pt modelId="{4B56A913-2C68-D444-AB94-095589E6554F}">
      <dgm:prSet phldrT="[Text]"/>
      <dgm:spPr/>
      <dgm:t>
        <a:bodyPr/>
        <a:lstStyle/>
        <a:p>
          <a:pPr algn="l"/>
          <a:r>
            <a:rPr lang="en-US" dirty="0" smtClean="0"/>
            <a:t>CONCLUSION &amp; SIGNATURES</a:t>
          </a:r>
          <a:endParaRPr lang="en-US" dirty="0"/>
        </a:p>
      </dgm:t>
    </dgm:pt>
    <dgm:pt modelId="{8E1A4F73-B877-C44B-BCA0-318729B41D40}" type="parTrans" cxnId="{24F84461-F9AE-6A4E-BD4E-6266D1AB61B7}">
      <dgm:prSet/>
      <dgm:spPr/>
      <dgm:t>
        <a:bodyPr/>
        <a:lstStyle/>
        <a:p>
          <a:endParaRPr lang="en-US"/>
        </a:p>
      </dgm:t>
    </dgm:pt>
    <dgm:pt modelId="{F3FDC9C9-563B-7F48-A8F5-F529F11E0ADE}" type="sibTrans" cxnId="{24F84461-F9AE-6A4E-BD4E-6266D1AB61B7}">
      <dgm:prSet/>
      <dgm:spPr/>
      <dgm:t>
        <a:bodyPr/>
        <a:lstStyle/>
        <a:p>
          <a:endParaRPr lang="en-US"/>
        </a:p>
      </dgm:t>
    </dgm:pt>
    <dgm:pt modelId="{C38C7677-313F-A44D-926F-7C478FF93BDE}">
      <dgm:prSet phldrT="[Text]"/>
      <dgm:spPr/>
      <dgm:t>
        <a:bodyPr/>
        <a:lstStyle/>
        <a:p>
          <a:pPr algn="l"/>
          <a:r>
            <a:rPr lang="en-US" dirty="0" smtClean="0"/>
            <a:t>NATURAL RIGHTS:  Life, Liberty and the Pursuit of Happiness </a:t>
          </a:r>
          <a:endParaRPr lang="en-US" dirty="0"/>
        </a:p>
      </dgm:t>
    </dgm:pt>
    <dgm:pt modelId="{12B2629F-BC8B-C945-A800-816A5A87FF10}" type="parTrans" cxnId="{FBF3F810-D918-B641-BC8D-42F9FA750088}">
      <dgm:prSet/>
      <dgm:spPr/>
      <dgm:t>
        <a:bodyPr/>
        <a:lstStyle/>
        <a:p>
          <a:endParaRPr lang="en-US"/>
        </a:p>
      </dgm:t>
    </dgm:pt>
    <dgm:pt modelId="{5ADE3AFD-DC6A-7D47-8ACE-8704E133ABD1}" type="sibTrans" cxnId="{FBF3F810-D918-B641-BC8D-42F9FA750088}">
      <dgm:prSet/>
      <dgm:spPr/>
      <dgm:t>
        <a:bodyPr/>
        <a:lstStyle/>
        <a:p>
          <a:endParaRPr lang="en-US"/>
        </a:p>
      </dgm:t>
    </dgm:pt>
    <dgm:pt modelId="{B47655A6-8567-E648-9918-8F2074BA1A1D}" type="pres">
      <dgm:prSet presAssocID="{1B2B3FA7-21A3-404B-A646-88DAC5B14CFC}" presName="compositeShape" presStyleCnt="0">
        <dgm:presLayoutVars>
          <dgm:dir/>
          <dgm:resizeHandles/>
        </dgm:presLayoutVars>
      </dgm:prSet>
      <dgm:spPr/>
    </dgm:pt>
    <dgm:pt modelId="{9BB2B50E-F7FB-E646-81F9-E808DC67662C}" type="pres">
      <dgm:prSet presAssocID="{1B2B3FA7-21A3-404B-A646-88DAC5B14CFC}" presName="pyramid" presStyleLbl="node1" presStyleIdx="0" presStyleCnt="1"/>
      <dgm:spPr/>
    </dgm:pt>
    <dgm:pt modelId="{41CA2DF8-F02E-3642-AC9B-9F48B56D9353}" type="pres">
      <dgm:prSet presAssocID="{1B2B3FA7-21A3-404B-A646-88DAC5B14CFC}" presName="theList" presStyleCnt="0"/>
      <dgm:spPr/>
    </dgm:pt>
    <dgm:pt modelId="{02DEE783-93B0-0241-8AEF-CCDDD8C38D1C}" type="pres">
      <dgm:prSet presAssocID="{F968AC03-3BBF-A44E-A1C5-1A482C74BB8D}" presName="aNode" presStyleLbl="fgAcc1" presStyleIdx="0" presStyleCnt="4" custScaleX="2731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B4ADA-690E-5247-A1F3-4DC0E303424C}" type="pres">
      <dgm:prSet presAssocID="{F968AC03-3BBF-A44E-A1C5-1A482C74BB8D}" presName="aSpace" presStyleCnt="0"/>
      <dgm:spPr/>
    </dgm:pt>
    <dgm:pt modelId="{EE45EFD8-EC0A-3C41-986F-EBE50C076B13}" type="pres">
      <dgm:prSet presAssocID="{C38C7677-313F-A44D-926F-7C478FF93BDE}" presName="aNode" presStyleLbl="fgAcc1" presStyleIdx="1" presStyleCnt="4" custScaleX="269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43714-B309-6A42-9160-30EF9146356E}" type="pres">
      <dgm:prSet presAssocID="{C38C7677-313F-A44D-926F-7C478FF93BDE}" presName="aSpace" presStyleCnt="0"/>
      <dgm:spPr/>
    </dgm:pt>
    <dgm:pt modelId="{A9AF29DF-62A9-754B-9F2F-823F5E5DD97F}" type="pres">
      <dgm:prSet presAssocID="{B288AF7C-24A8-FA46-9236-3C4ABA5E69D8}" presName="aNode" presStyleLbl="fgAcc1" presStyleIdx="2" presStyleCnt="4" custScaleX="2693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FFC34-4D86-C34A-A8C7-A9023591D4EE}" type="pres">
      <dgm:prSet presAssocID="{B288AF7C-24A8-FA46-9236-3C4ABA5E69D8}" presName="aSpace" presStyleCnt="0"/>
      <dgm:spPr/>
    </dgm:pt>
    <dgm:pt modelId="{74B9F9EC-12EA-7E48-AA05-9A7E8B549D3E}" type="pres">
      <dgm:prSet presAssocID="{4B56A913-2C68-D444-AB94-095589E6554F}" presName="aNode" presStyleLbl="fgAcc1" presStyleIdx="3" presStyleCnt="4" custScaleX="264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FA06A-09A3-A94E-9BC5-8AD5D49B9C90}" type="pres">
      <dgm:prSet presAssocID="{4B56A913-2C68-D444-AB94-095589E6554F}" presName="aSpace" presStyleCnt="0"/>
      <dgm:spPr/>
    </dgm:pt>
  </dgm:ptLst>
  <dgm:cxnLst>
    <dgm:cxn modelId="{2C491993-4ED0-43C4-BC5C-F16D3BBDF18C}" type="presOf" srcId="{B288AF7C-24A8-FA46-9236-3C4ABA5E69D8}" destId="{A9AF29DF-62A9-754B-9F2F-823F5E5DD97F}" srcOrd="0" destOrd="0" presId="urn:microsoft.com/office/officeart/2005/8/layout/pyramid2"/>
    <dgm:cxn modelId="{433C0C27-C095-4DDE-AD23-C40B9A7C1E7E}" type="presOf" srcId="{1B2B3FA7-21A3-404B-A646-88DAC5B14CFC}" destId="{B47655A6-8567-E648-9918-8F2074BA1A1D}" srcOrd="0" destOrd="0" presId="urn:microsoft.com/office/officeart/2005/8/layout/pyramid2"/>
    <dgm:cxn modelId="{BE0384B8-4FE1-864A-9EC2-8A70F5A2BE05}" srcId="{1B2B3FA7-21A3-404B-A646-88DAC5B14CFC}" destId="{F968AC03-3BBF-A44E-A1C5-1A482C74BB8D}" srcOrd="0" destOrd="0" parTransId="{89208CC3-2661-8B45-82FC-3C057AF26042}" sibTransId="{21B288C4-DCF9-2C46-AFE3-C5C2721FD621}"/>
    <dgm:cxn modelId="{C5D85C3A-9FB4-4350-AC17-C0C4A5E4EF32}" type="presOf" srcId="{C38C7677-313F-A44D-926F-7C478FF93BDE}" destId="{EE45EFD8-EC0A-3C41-986F-EBE50C076B13}" srcOrd="0" destOrd="0" presId="urn:microsoft.com/office/officeart/2005/8/layout/pyramid2"/>
    <dgm:cxn modelId="{24F84461-F9AE-6A4E-BD4E-6266D1AB61B7}" srcId="{1B2B3FA7-21A3-404B-A646-88DAC5B14CFC}" destId="{4B56A913-2C68-D444-AB94-095589E6554F}" srcOrd="3" destOrd="0" parTransId="{8E1A4F73-B877-C44B-BCA0-318729B41D40}" sibTransId="{F3FDC9C9-563B-7F48-A8F5-F529F11E0ADE}"/>
    <dgm:cxn modelId="{FBF3F810-D918-B641-BC8D-42F9FA750088}" srcId="{1B2B3FA7-21A3-404B-A646-88DAC5B14CFC}" destId="{C38C7677-313F-A44D-926F-7C478FF93BDE}" srcOrd="1" destOrd="0" parTransId="{12B2629F-BC8B-C945-A800-816A5A87FF10}" sibTransId="{5ADE3AFD-DC6A-7D47-8ACE-8704E133ABD1}"/>
    <dgm:cxn modelId="{E874E609-0FA9-2342-8294-DF85EAC997F6}" srcId="{1B2B3FA7-21A3-404B-A646-88DAC5B14CFC}" destId="{B288AF7C-24A8-FA46-9236-3C4ABA5E69D8}" srcOrd="2" destOrd="0" parTransId="{0ED01CDB-03E8-C948-A323-5846986E1BA4}" sibTransId="{1D340239-BD3F-C544-A356-1E20A09B09A4}"/>
    <dgm:cxn modelId="{4972A100-8A1C-4743-AFF0-319FD97E73F9}" type="presOf" srcId="{F968AC03-3BBF-A44E-A1C5-1A482C74BB8D}" destId="{02DEE783-93B0-0241-8AEF-CCDDD8C38D1C}" srcOrd="0" destOrd="0" presId="urn:microsoft.com/office/officeart/2005/8/layout/pyramid2"/>
    <dgm:cxn modelId="{919D25E6-75B8-496D-AABB-B856701D7ADC}" type="presOf" srcId="{4B56A913-2C68-D444-AB94-095589E6554F}" destId="{74B9F9EC-12EA-7E48-AA05-9A7E8B549D3E}" srcOrd="0" destOrd="0" presId="urn:microsoft.com/office/officeart/2005/8/layout/pyramid2"/>
    <dgm:cxn modelId="{0411109A-4CA1-4C34-9346-0A41481ED4A8}" type="presParOf" srcId="{B47655A6-8567-E648-9918-8F2074BA1A1D}" destId="{9BB2B50E-F7FB-E646-81F9-E808DC67662C}" srcOrd="0" destOrd="0" presId="urn:microsoft.com/office/officeart/2005/8/layout/pyramid2"/>
    <dgm:cxn modelId="{CD3EA553-1A9F-4372-894A-0894A8A555E1}" type="presParOf" srcId="{B47655A6-8567-E648-9918-8F2074BA1A1D}" destId="{41CA2DF8-F02E-3642-AC9B-9F48B56D9353}" srcOrd="1" destOrd="0" presId="urn:microsoft.com/office/officeart/2005/8/layout/pyramid2"/>
    <dgm:cxn modelId="{340E700D-77BE-49DF-937F-F2E08F88EE9B}" type="presParOf" srcId="{41CA2DF8-F02E-3642-AC9B-9F48B56D9353}" destId="{02DEE783-93B0-0241-8AEF-CCDDD8C38D1C}" srcOrd="0" destOrd="0" presId="urn:microsoft.com/office/officeart/2005/8/layout/pyramid2"/>
    <dgm:cxn modelId="{90970A84-EA1F-4998-AB6F-9EDB4E22C887}" type="presParOf" srcId="{41CA2DF8-F02E-3642-AC9B-9F48B56D9353}" destId="{A71B4ADA-690E-5247-A1F3-4DC0E303424C}" srcOrd="1" destOrd="0" presId="urn:microsoft.com/office/officeart/2005/8/layout/pyramid2"/>
    <dgm:cxn modelId="{66452E25-183C-41BC-9150-DAF8C8EBFCE1}" type="presParOf" srcId="{41CA2DF8-F02E-3642-AC9B-9F48B56D9353}" destId="{EE45EFD8-EC0A-3C41-986F-EBE50C076B13}" srcOrd="2" destOrd="0" presId="urn:microsoft.com/office/officeart/2005/8/layout/pyramid2"/>
    <dgm:cxn modelId="{A4B0B3E7-75CB-4570-A445-BD657F2C948D}" type="presParOf" srcId="{41CA2DF8-F02E-3642-AC9B-9F48B56D9353}" destId="{1E343714-B309-6A42-9160-30EF9146356E}" srcOrd="3" destOrd="0" presId="urn:microsoft.com/office/officeart/2005/8/layout/pyramid2"/>
    <dgm:cxn modelId="{E882B8C3-0577-47DC-A61F-97736423FBA6}" type="presParOf" srcId="{41CA2DF8-F02E-3642-AC9B-9F48B56D9353}" destId="{A9AF29DF-62A9-754B-9F2F-823F5E5DD97F}" srcOrd="4" destOrd="0" presId="urn:microsoft.com/office/officeart/2005/8/layout/pyramid2"/>
    <dgm:cxn modelId="{4922CB58-8B38-469F-A3E2-B59E8D837D3B}" type="presParOf" srcId="{41CA2DF8-F02E-3642-AC9B-9F48B56D9353}" destId="{8BEFFC34-4D86-C34A-A8C7-A9023591D4EE}" srcOrd="5" destOrd="0" presId="urn:microsoft.com/office/officeart/2005/8/layout/pyramid2"/>
    <dgm:cxn modelId="{D86E5259-0FF8-44BC-B44E-0C14D699161A}" type="presParOf" srcId="{41CA2DF8-F02E-3642-AC9B-9F48B56D9353}" destId="{74B9F9EC-12EA-7E48-AA05-9A7E8B549D3E}" srcOrd="6" destOrd="0" presId="urn:microsoft.com/office/officeart/2005/8/layout/pyramid2"/>
    <dgm:cxn modelId="{6D4B51B3-950C-4364-A322-7E0F6462618A}" type="presParOf" srcId="{41CA2DF8-F02E-3642-AC9B-9F48B56D9353}" destId="{822FA06A-09A3-A94E-9BC5-8AD5D49B9C90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C2200-852A-4385-8B51-E5487B8408F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6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3BE27-B1BE-42C8-937A-E90135D1E8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72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69883-61CE-447A-82AC-883DD39AA31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40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8CC0-73B1-4A29-8AA0-412CED8CDE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11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B9F3-B1C2-415C-919A-226DC3419F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4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BFE75-992C-40ED-80F7-CBF522D1ED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5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4CEE0-D459-4961-A21B-025D0C3074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41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F9FB5-7148-4731-81A2-EC51E7C81F8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4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074B4-C0A0-40A0-AEB0-5260366BF6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4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1D8A5-B223-4C09-87E5-2F9F2E9687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76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DB11E-E763-455E-9803-E7E509BC083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504">
              <a:srgbClr val="FF0000"/>
            </a:gs>
            <a:gs pos="9575">
              <a:srgbClr val="FF0000"/>
            </a:gs>
            <a:gs pos="0">
              <a:srgbClr val="CCCCFF"/>
            </a:gs>
            <a:gs pos="17999">
              <a:srgbClr val="FF0000"/>
            </a:gs>
            <a:gs pos="56252">
              <a:srgbClr val="002060"/>
            </a:gs>
            <a:gs pos="51250">
              <a:schemeClr val="bg1"/>
            </a:gs>
            <a:gs pos="36000">
              <a:schemeClr val="bg1"/>
            </a:gs>
            <a:gs pos="61000">
              <a:srgbClr val="002060"/>
            </a:gs>
            <a:gs pos="82001">
              <a:srgbClr val="002060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010B1F-FE31-4230-A1C8-9097C8DCFAF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the+united+states+of+america+after+the+signing+of+the+declaration+of+independence&amp;source=images&amp;cd=&amp;cad=rja&amp;docid=pv9yDEfdYMDy7M&amp;tbnid=DLqQ0cxY1e6E3M:&amp;ved=0CAUQjRw&amp;url=http://www.usflagdepot.com/store/page1.html&amp;ei=RM7mUZj-IZew4AONv4GYBg&amp;bvm=bv.49405654,d.dmg&amp;psig=AFQjCNGw-Nnp_QwRmUvG3dgo-nQFjIj9Sg&amp;ust=1374166965916712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the+united+states+of+america+after+the+signing+of+the+declaration+of+independence&amp;source=images&amp;cd=&amp;cad=rja&amp;docid=pv9yDEfdYMDy7M&amp;tbnid=DLqQ0cxY1e6E3M:&amp;ved=0CAUQjRw&amp;url=http://www.usflagdepot.com/store/page1.html&amp;ei=RM7mUZj-IZew4AONv4GYBg&amp;bvm=bv.49405654,d.dmg&amp;psig=AFQjCNGw-Nnp_QwRmUvG3dgo-nQFjIj9Sg&amp;ust=1374166965916712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declaration+of+independence&amp;source=images&amp;cd=&amp;cad=rja&amp;docid=9qKd50qp_sDeLM&amp;tbnid=jWHJbyKHFPtzcM:&amp;ved=0CAUQjRw&amp;url=http://www.loc.gov/exhibits/jefferson/jeffdec.html&amp;ei=4cjmUe3eF7Ow4APW8oDwDA&amp;bvm=bv.49405654,d.aWc&amp;psig=AFQjCNEu6fOL60Zm6dxUX7RxxZ1NGZwSAQ&amp;ust=137416557401662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219200" y="90845"/>
            <a:ext cx="743512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Baskerville Old Face" pitchFamily="18" charset="0"/>
              </a:rPr>
              <a:t>Declaration of Independence</a:t>
            </a:r>
            <a:r>
              <a:rPr lang="en-US" sz="48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</a:p>
          <a:p>
            <a:endParaRPr lang="en-US" sz="4000" dirty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874700" y="5408882"/>
            <a:ext cx="702788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This is why we celebrate </a:t>
            </a:r>
            <a:r>
              <a:rPr lang="en-US" sz="4000" b="1" dirty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July 4th</a:t>
            </a:r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as </a:t>
            </a:r>
            <a:r>
              <a:rPr lang="en-US" sz="4000" dirty="0" smtClean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 America’s </a:t>
            </a:r>
            <a:r>
              <a:rPr lang="en-US" sz="4000" b="1" dirty="0" smtClean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Independence Day</a:t>
            </a:r>
            <a:r>
              <a:rPr lang="en-US" sz="4000" dirty="0" smtClean="0">
                <a:solidFill>
                  <a:schemeClr val="bg1"/>
                </a:solidFill>
                <a:latin typeface="Baskerville Old Face" pitchFamily="18" charset="0"/>
                <a:cs typeface="Arial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Baskerville Old Face" pitchFamily="18" charset="0"/>
              <a:cs typeface="Arial" charset="0"/>
            </a:endParaRPr>
          </a:p>
        </p:txBody>
      </p:sp>
      <p:pic>
        <p:nvPicPr>
          <p:cNvPr id="8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4881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MPj044802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2089396"/>
            <a:ext cx="2819400" cy="190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MPj044795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43000"/>
            <a:ext cx="2562225" cy="379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381000"/>
            <a:ext cx="79168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Baskerville Old Face" pitchFamily="18" charset="0"/>
              </a:rPr>
              <a:t>After the </a:t>
            </a:r>
            <a:r>
              <a:rPr lang="en-US" sz="4400" b="1" dirty="0">
                <a:solidFill>
                  <a:schemeClr val="bg1"/>
                </a:solidFill>
                <a:latin typeface="Baskerville Old Face" pitchFamily="18" charset="0"/>
              </a:rPr>
              <a:t>Declaration 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Baskerville Old Face" pitchFamily="18" charset="0"/>
              </a:rPr>
              <a:t>of Independence</a:t>
            </a:r>
            <a:r>
              <a:rPr lang="en-US" sz="4400" dirty="0">
                <a:solidFill>
                  <a:schemeClr val="bg1"/>
                </a:solidFill>
                <a:latin typeface="Baskerville Old Face" pitchFamily="18" charset="0"/>
              </a:rPr>
              <a:t> was</a:t>
            </a:r>
          </a:p>
          <a:p>
            <a:pPr algn="ctr"/>
            <a:r>
              <a:rPr lang="en-US" sz="4400" dirty="0">
                <a:solidFill>
                  <a:schemeClr val="bg1"/>
                </a:solidFill>
                <a:latin typeface="Baskerville Old Face" pitchFamily="18" charset="0"/>
              </a:rPr>
              <a:t>signed....</a:t>
            </a:r>
          </a:p>
        </p:txBody>
      </p:sp>
      <p:pic>
        <p:nvPicPr>
          <p:cNvPr id="10248" name="Picture 8" descr="decl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523292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96685" y="152400"/>
            <a:ext cx="7916863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Baskerville Old Face" pitchFamily="18" charset="0"/>
              </a:rPr>
              <a:t>A new nation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Baskerville Old Face" pitchFamily="18" charset="0"/>
              </a:rPr>
              <a:t>was BORN.....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09599" y="3657600"/>
            <a:ext cx="791686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7200" b="1" u="sng" dirty="0">
                <a:solidFill>
                  <a:schemeClr val="bg1"/>
                </a:solidFill>
                <a:latin typeface="Baskerville Old Face" pitchFamily="18" charset="0"/>
              </a:rPr>
              <a:t>United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Baskerville Old Face" pitchFamily="18" charset="0"/>
              </a:rPr>
              <a:t>States of</a:t>
            </a:r>
          </a:p>
          <a:p>
            <a:pPr algn="ctr"/>
            <a:r>
              <a:rPr lang="en-US" sz="7200" dirty="0">
                <a:solidFill>
                  <a:schemeClr val="bg1"/>
                </a:solidFill>
                <a:latin typeface="Baskerville Old Face" pitchFamily="18" charset="0"/>
              </a:rPr>
              <a:t>America!</a:t>
            </a:r>
          </a:p>
        </p:txBody>
      </p:sp>
      <p:pic>
        <p:nvPicPr>
          <p:cNvPr id="12294" name="Picture 6" descr="http://www.usflagdepot.com/store/media/BetsyR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14992"/>
            <a:ext cx="1792317" cy="13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7916863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Baskerville Old Face" pitchFamily="18" charset="0"/>
              </a:rPr>
              <a:t>The End</a:t>
            </a:r>
            <a:endParaRPr lang="en-US" sz="66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12294" name="Picture 6" descr="http://www.usflagdepot.com/store/media/BetsyRo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703627"/>
            <a:ext cx="1139031" cy="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9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Declaration of Independence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6705600"/>
              </a:tblGrid>
              <a:tr h="96012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WHO?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THOMAS</a:t>
                      </a:r>
                      <a:r>
                        <a:rPr lang="en-US" sz="2000" baseline="0" dirty="0" smtClean="0"/>
                        <a:t> JEFFERSON AND OTHER AMERICAN PATRIOTS</a:t>
                      </a:r>
                      <a:endParaRPr lang="en-US" sz="2000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WHAT?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LETTER TO KING GEORGE OF</a:t>
                      </a:r>
                      <a:r>
                        <a:rPr lang="en-US" baseline="0" dirty="0" smtClean="0"/>
                        <a:t> ENGLAND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WHEN?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JULY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, 1776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INDEPENDENCE HALL</a:t>
                      </a:r>
                    </a:p>
                    <a:p>
                      <a:r>
                        <a:rPr lang="en-US" dirty="0" smtClean="0"/>
                        <a:t>PHILADELPHIA,</a:t>
                      </a:r>
                      <a:r>
                        <a:rPr lang="en-US" baseline="0" dirty="0" smtClean="0"/>
                        <a:t> PA</a:t>
                      </a:r>
                      <a:endParaRPr lang="en-US" dirty="0"/>
                    </a:p>
                  </a:txBody>
                  <a:tcPr/>
                </a:tc>
              </a:tr>
              <a:tr h="960120">
                <a:tc>
                  <a:txBody>
                    <a:bodyPr/>
                    <a:lstStyle/>
                    <a:p>
                      <a:r>
                        <a:rPr lang="en-US" dirty="0" smtClean="0"/>
                        <a:t>WHY?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WRITTEN TO OFFICIALLY BREAK TIES WITH ENGLAND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Parts of the Declaration of Independence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7744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3825" y="5403273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latin typeface="Baskerville Old Face" pitchFamily="18" charset="0"/>
              </a:rPr>
              <a:t>Declaration of Independence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 is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one of the </a:t>
            </a:r>
          </a:p>
          <a:p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most important documents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in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the history of the United States.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7744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7024" y="5334506"/>
            <a:ext cx="90669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3200" b="1" dirty="0">
                <a:solidFill>
                  <a:schemeClr val="bg1"/>
                </a:solidFill>
                <a:latin typeface="Baskerville Old Face" pitchFamily="18" charset="0"/>
              </a:rPr>
              <a:t>Declaration of </a:t>
            </a: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Independence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told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King George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that the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colonists did not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want to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be part of England</a:t>
            </a:r>
          </a:p>
          <a:p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any more.</a:t>
            </a:r>
          </a:p>
        </p:txBody>
      </p:sp>
      <p:pic>
        <p:nvPicPr>
          <p:cNvPr id="8198" name="Picture 6" descr="King George II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51421"/>
            <a:ext cx="1323384" cy="99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34802" y="5334001"/>
            <a:ext cx="92624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This </a:t>
            </a:r>
            <a:r>
              <a:rPr lang="en-US" sz="3200" smtClean="0">
                <a:solidFill>
                  <a:schemeClr val="bg1"/>
                </a:solidFill>
                <a:latin typeface="Baskerville Old Face" pitchFamily="18" charset="0"/>
              </a:rPr>
              <a:t>document represented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official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first step toward </a:t>
            </a:r>
            <a:endParaRPr lang="en-US" sz="32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the </a:t>
            </a:r>
            <a:r>
              <a:rPr lang="en-US" sz="3200" b="1" dirty="0" smtClean="0">
                <a:solidFill>
                  <a:schemeClr val="bg1"/>
                </a:solidFill>
                <a:latin typeface="Baskerville Old Face" pitchFamily="18" charset="0"/>
              </a:rPr>
              <a:t>separation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of the 13 colonies </a:t>
            </a:r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from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the control </a:t>
            </a:r>
            <a:endParaRPr lang="en-US" sz="3200" dirty="0" smtClean="0">
              <a:solidFill>
                <a:schemeClr val="bg1"/>
              </a:solidFill>
              <a:latin typeface="Baskerville Old Face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of </a:t>
            </a:r>
            <a:r>
              <a:rPr lang="en-US" sz="3200" dirty="0">
                <a:solidFill>
                  <a:schemeClr val="bg1"/>
                </a:solidFill>
                <a:latin typeface="Baskerville Old Face" pitchFamily="18" charset="0"/>
              </a:rPr>
              <a:t>Great Britain.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581400" y="457200"/>
            <a:ext cx="513153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It also stated that the colonists 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Baskerville Old Face" pitchFamily="18" charset="0"/>
              </a:rPr>
              <a:t>had the right to 3 things…</a:t>
            </a:r>
            <a:endParaRPr lang="en-US" sz="32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pic>
        <p:nvPicPr>
          <p:cNvPr id="9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30" y="1714893"/>
            <a:ext cx="3472957" cy="361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840249" y="1752600"/>
            <a:ext cx="216277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1. Life</a:t>
            </a:r>
            <a:endParaRPr lang="en-US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44739" y="2844463"/>
            <a:ext cx="433965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2. Liberty </a:t>
            </a:r>
            <a:r>
              <a:rPr lang="en-US" sz="20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(freedom)</a:t>
            </a:r>
            <a:endParaRPr lang="en-US" sz="2000" b="1" dirty="0">
              <a:ln w="1800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5813" y="4114800"/>
            <a:ext cx="391164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3. Pursuit of</a:t>
            </a:r>
          </a:p>
          <a:p>
            <a:pPr algn="ctr"/>
            <a:r>
              <a:rPr lang="en-US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Happiness</a:t>
            </a:r>
            <a:endParaRPr lang="en-US" sz="2000" b="1" dirty="0">
              <a:ln w="18000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900872"/>
            <a:ext cx="4538799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7086" y="685800"/>
            <a:ext cx="689442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4400" dirty="0">
                <a:latin typeface="Baskerville Old Face" pitchFamily="18" charset="0"/>
              </a:rPr>
              <a:t>The document was </a:t>
            </a:r>
            <a:endParaRPr lang="en-US" sz="4400" dirty="0" smtClean="0">
              <a:latin typeface="Baskerville Old Face" pitchFamily="18" charset="0"/>
            </a:endParaRPr>
          </a:p>
          <a:p>
            <a:r>
              <a:rPr lang="en-US" sz="4400" dirty="0" smtClean="0">
                <a:latin typeface="Baskerville Old Face" pitchFamily="18" charset="0"/>
              </a:rPr>
              <a:t>written </a:t>
            </a:r>
            <a:r>
              <a:rPr lang="en-US" sz="4400" dirty="0">
                <a:latin typeface="Baskerville Old Face" pitchFamily="18" charset="0"/>
              </a:rPr>
              <a:t>by </a:t>
            </a:r>
          </a:p>
          <a:p>
            <a:r>
              <a:rPr lang="en-US" sz="4400" b="1" dirty="0">
                <a:latin typeface="Baskerville Old Face" pitchFamily="18" charset="0"/>
              </a:rPr>
              <a:t>Thomas Jefferson,</a:t>
            </a:r>
            <a:r>
              <a:rPr lang="en-US" sz="4400" dirty="0">
                <a:latin typeface="Baskerville Old Face" pitchFamily="18" charset="0"/>
              </a:rPr>
              <a:t> </a:t>
            </a:r>
            <a:endParaRPr lang="en-US" sz="4400" dirty="0" smtClean="0">
              <a:latin typeface="Baskerville Old Face" pitchFamily="18" charset="0"/>
            </a:endParaRPr>
          </a:p>
          <a:p>
            <a:r>
              <a:rPr lang="en-US" sz="4400" dirty="0" smtClean="0">
                <a:latin typeface="Baskerville Old Face" pitchFamily="18" charset="0"/>
              </a:rPr>
              <a:t>in  seventeen </a:t>
            </a:r>
            <a:r>
              <a:rPr lang="en-US" sz="4400" dirty="0">
                <a:latin typeface="Baskerville Old Face" pitchFamily="18" charset="0"/>
              </a:rPr>
              <a:t>days, </a:t>
            </a:r>
          </a:p>
          <a:p>
            <a:r>
              <a:rPr lang="en-US" sz="4400" dirty="0">
                <a:latin typeface="Baskerville Old Face" pitchFamily="18" charset="0"/>
              </a:rPr>
              <a:t>during the </a:t>
            </a:r>
          </a:p>
          <a:p>
            <a:r>
              <a:rPr lang="en-US" sz="4400" dirty="0">
                <a:latin typeface="Baskerville Old Face" pitchFamily="18" charset="0"/>
              </a:rPr>
              <a:t>Second </a:t>
            </a:r>
            <a:endParaRPr lang="en-US" sz="4400" dirty="0" smtClean="0">
              <a:latin typeface="Baskerville Old Face" pitchFamily="18" charset="0"/>
            </a:endParaRPr>
          </a:p>
          <a:p>
            <a:r>
              <a:rPr lang="en-US" sz="4400" dirty="0" smtClean="0">
                <a:latin typeface="Baskerville Old Face" pitchFamily="18" charset="0"/>
              </a:rPr>
              <a:t>Continental </a:t>
            </a:r>
          </a:p>
          <a:p>
            <a:r>
              <a:rPr lang="en-US" sz="4400" dirty="0" smtClean="0">
                <a:latin typeface="Baskerville Old Face" pitchFamily="18" charset="0"/>
              </a:rPr>
              <a:t>Congress</a:t>
            </a:r>
            <a:r>
              <a:rPr lang="en-US" sz="4400" dirty="0">
                <a:latin typeface="Baskerville Old Face" pitchFamily="18" charset="0"/>
              </a:rPr>
              <a:t>. </a:t>
            </a:r>
          </a:p>
        </p:txBody>
      </p:sp>
      <p:pic>
        <p:nvPicPr>
          <p:cNvPr id="5125" name="Picture 5" descr="http://www.clker.com/cliparts/G/d/o/L/w/6/thomas-jefferson-headshot-m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75" y="1055107"/>
            <a:ext cx="4451482" cy="477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657" y="5468346"/>
            <a:ext cx="9982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</a:rPr>
              <a:t>Congress voted to approve the </a:t>
            </a:r>
            <a:r>
              <a:rPr lang="en-US" sz="4000" b="1" dirty="0" smtClean="0">
                <a:solidFill>
                  <a:schemeClr val="bg1"/>
                </a:solidFill>
                <a:latin typeface="Baskerville Old Face" pitchFamily="18" charset="0"/>
              </a:rPr>
              <a:t>Declaration </a:t>
            </a:r>
          </a:p>
          <a:p>
            <a:r>
              <a:rPr lang="en-US" sz="4000" b="1" dirty="0" smtClean="0">
                <a:solidFill>
                  <a:schemeClr val="bg1"/>
                </a:solidFill>
                <a:latin typeface="Baskerville Old Face" pitchFamily="18" charset="0"/>
              </a:rPr>
              <a:t>of </a:t>
            </a:r>
            <a:r>
              <a:rPr lang="en-US" sz="4000" b="1" dirty="0">
                <a:solidFill>
                  <a:schemeClr val="bg1"/>
                </a:solidFill>
                <a:latin typeface="Baskerville Old Face" pitchFamily="18" charset="0"/>
              </a:rPr>
              <a:t>Independence</a:t>
            </a:r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</a:rPr>
              <a:t>  </a:t>
            </a:r>
            <a:r>
              <a:rPr lang="en-US" sz="4000" dirty="0" smtClean="0">
                <a:solidFill>
                  <a:schemeClr val="bg1"/>
                </a:solidFill>
                <a:latin typeface="Baskerville Old Face" pitchFamily="18" charset="0"/>
              </a:rPr>
              <a:t>on </a:t>
            </a:r>
            <a:r>
              <a:rPr lang="en-US" sz="4000" b="1" dirty="0">
                <a:solidFill>
                  <a:schemeClr val="bg1"/>
                </a:solidFill>
                <a:latin typeface="Baskerville Old Face" pitchFamily="18" charset="0"/>
              </a:rPr>
              <a:t>July 4, 1776</a:t>
            </a:r>
            <a:r>
              <a:rPr lang="en-US" sz="4000" dirty="0">
                <a:solidFill>
                  <a:schemeClr val="bg1"/>
                </a:solidFill>
                <a:latin typeface="Baskerville Old Face" pitchFamily="18" charset="0"/>
              </a:rPr>
              <a:t>. </a:t>
            </a:r>
          </a:p>
        </p:txBody>
      </p:sp>
      <p:pic>
        <p:nvPicPr>
          <p:cNvPr id="6" name="Picture 7" descr="http://www.loc.gov/exhibits/jefferson/images/vc5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4345"/>
            <a:ext cx="512445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237</Words>
  <Application>Microsoft Office PowerPoint</Application>
  <PresentationFormat>On-screen Show (4:3)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Baskerville Old Face</vt:lpstr>
      <vt:lpstr>Default Design</vt:lpstr>
      <vt:lpstr>PowerPoint Presentation</vt:lpstr>
      <vt:lpstr>The Declaration of Independence</vt:lpstr>
      <vt:lpstr>Parts of the Declaration of Independence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HCS</dc:creator>
  <cp:lastModifiedBy>Tifani Koehl</cp:lastModifiedBy>
  <cp:revision>16</cp:revision>
  <dcterms:created xsi:type="dcterms:W3CDTF">2010-03-02T17:03:58Z</dcterms:created>
  <dcterms:modified xsi:type="dcterms:W3CDTF">2017-10-18T19:50:03Z</dcterms:modified>
</cp:coreProperties>
</file>