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9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5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9900FF"/>
    <a:srgbClr val="00CC99"/>
    <a:srgbClr val="FF9933"/>
    <a:srgbClr val="FFFF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image" Target="../media/image2.wmf"/><Relationship Id="rId4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image" Target="../media/image2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4926-5F2F-472F-9DE5-DE9480C65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9172B-E53D-4B4D-A2BA-2D0A2A07F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0732E-8532-48E3-9F83-54CC9D95B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8029B-732C-4F3A-B402-8D681B4E3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4D61-7659-4F01-8BBE-0EA1DCBEA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219F-5156-43A9-B190-6DF29DA10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08663-06B2-4410-B336-C2942C7AB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2A60-210C-4E22-A09B-21756EABF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6BB6-49C2-4CC0-9666-6839BF263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B59D-3BA9-450C-9F7D-61F7AA854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FF92-BCF8-4CB6-8DA1-017B9460C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8FA44493-E48F-4089-9222-7FCF351694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audio" Target="../media/audio1.wav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8.e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4.wmf"/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3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1.wav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8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2.emf"/><Relationship Id="rId5" Type="http://schemas.openxmlformats.org/officeDocument/2006/relationships/image" Target="../media/image2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audio" Target="../media/audio1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7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143000" y="4495800"/>
            <a:ext cx="70866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Causes of the Revolution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Summary</a:t>
            </a:r>
          </a:p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effectLst/>
              <a:latin typeface="Arial Black"/>
            </a:endParaRPr>
          </a:p>
        </p:txBody>
      </p:sp>
      <p:graphicFrame>
        <p:nvGraphicFramePr>
          <p:cNvPr id="27648" name="Object 0"/>
          <p:cNvGraphicFramePr>
            <a:graphicFrameLocks noChangeAspect="1"/>
          </p:cNvGraphicFramePr>
          <p:nvPr/>
        </p:nvGraphicFramePr>
        <p:xfrm>
          <a:off x="1752600" y="533400"/>
          <a:ext cx="5181600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Clip" r:id="rId3" imgW="3024360" imgH="1501920" progId="">
                  <p:embed/>
                </p:oleObj>
              </mc:Choice>
              <mc:Fallback>
                <p:oleObj name="Clip" r:id="rId3" imgW="3024360" imgH="150192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3400"/>
                        <a:ext cx="5181600" cy="25749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“No taxation without representation!”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19600" cy="251777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Colonists had no representatives to speak for them in Parliament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24400" y="3622675"/>
            <a:ext cx="4267200" cy="273208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Colonists resented not having a say in their own affairs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Became a rallying cry</a:t>
            </a:r>
          </a:p>
        </p:txBody>
      </p:sp>
      <p:graphicFrame>
        <p:nvGraphicFramePr>
          <p:cNvPr id="29696" name="Object 0"/>
          <p:cNvGraphicFramePr>
            <a:graphicFrameLocks noChangeAspect="1"/>
          </p:cNvGraphicFramePr>
          <p:nvPr/>
        </p:nvGraphicFramePr>
        <p:xfrm>
          <a:off x="5105400" y="609600"/>
          <a:ext cx="3505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35052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914400" y="3584575"/>
          <a:ext cx="27432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lip" r:id="rId6" imgW="1803960" imgH="1791720" progId="">
                  <p:embed/>
                </p:oleObj>
              </mc:Choice>
              <mc:Fallback>
                <p:oleObj name="Clip" r:id="rId6" imgW="1803960" imgH="17917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4575"/>
                        <a:ext cx="2743200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 descr="C:\Documents and Settings\ragers\Local Settings\Temporary Internet Files\Content.IE5\6AC1KFH2\MC90043163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371600"/>
            <a:ext cx="1714500" cy="1714500"/>
          </a:xfrm>
          <a:prstGeom prst="rect">
            <a:avLst/>
          </a:prstGeom>
          <a:noFill/>
        </p:spPr>
      </p:pic>
      <p:pic>
        <p:nvPicPr>
          <p:cNvPr id="29702" name="Picture 6" descr="C:\Documents and Settings\ragers\Local Settings\Temporary Internet Files\Content.IE5\8JIMV2YM\MC90030367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990600"/>
            <a:ext cx="2233879" cy="224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  <p:bldP spid="1946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81534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Other Acts and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Boston Massacre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267200" cy="308927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b="1">
                <a:effectLst/>
                <a:latin typeface="Arial" charset="0"/>
              </a:rPr>
              <a:t>A rioting mob confronted British soldiers at the Boston Customs House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b="1">
                <a:effectLst/>
                <a:latin typeface="Arial" charset="0"/>
              </a:rPr>
              <a:t>Tensions rose and shots were fired into the crowd, killing five colonists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8200" y="3403600"/>
            <a:ext cx="4495800" cy="3454400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b="1">
                <a:effectLst/>
                <a:latin typeface="Arial" charset="0"/>
              </a:rPr>
              <a:t>Sam Adams used the opportunity to whip up anti-British feeling by calling the event a “massacre”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b="1">
                <a:effectLst/>
                <a:latin typeface="Arial" charset="0"/>
              </a:rPr>
              <a:t>Two soldiers were found guilty of manslaughter, six were found not guilty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2742" t="2380" r="4054" b="7143"/>
          <a:stretch>
            <a:fillRect/>
          </a:stretch>
        </p:blipFill>
        <p:spPr bwMode="auto">
          <a:xfrm>
            <a:off x="1447800" y="3657600"/>
            <a:ext cx="2795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457200"/>
            <a:ext cx="2265362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Tea Act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267200" cy="5721350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Tea merchants in the colonies were cut out of the tea trade because the British East India Company lowered their tea prices.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The company monopolized, or  controlled, tea sales in the colonies.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95800" y="5334000"/>
            <a:ext cx="4419600" cy="1236663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Boston Tea Party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267200" y="685800"/>
          <a:ext cx="48768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Clip" r:id="rId4" imgW="888480" imgH="834480" progId="">
                  <p:embed/>
                </p:oleObj>
              </mc:Choice>
              <mc:Fallback>
                <p:oleObj name="Clip" r:id="rId4" imgW="888480" imgH="834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85800"/>
                        <a:ext cx="4876800" cy="458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76800" y="1676400"/>
            <a:ext cx="1600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/>
                <a:latin typeface="Mercurius Script MT Bold" pitchFamily="2" charset="0"/>
              </a:rPr>
              <a:t>British East India Company</a:t>
            </a:r>
            <a:endParaRPr lang="en-US">
              <a:effectLst/>
            </a:endParaRP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867400" y="2130425"/>
          <a:ext cx="725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lip" r:id="rId6" imgW="3161880" imgH="3665160" progId="">
                  <p:embed/>
                </p:oleObj>
              </mc:Choice>
              <mc:Fallback>
                <p:oleObj name="Clip" r:id="rId6" imgW="3161880" imgH="36651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0425"/>
                        <a:ext cx="7254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 flipV="1">
          <a:off x="6019800" y="1828800"/>
          <a:ext cx="685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lip" r:id="rId8" imgW="3024360" imgH="1501920" progId="">
                  <p:embed/>
                </p:oleObj>
              </mc:Choice>
              <mc:Fallback>
                <p:oleObj name="Clip" r:id="rId8" imgW="3024360" imgH="15019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6019800" y="1828800"/>
                        <a:ext cx="685800" cy="3413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Boston Tea Party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267200" cy="2944813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On December 16, 1773, the Sons of Liberty dumped 90,000 pounds of tea into Boston Harbor.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95800" y="4783138"/>
            <a:ext cx="4419600" cy="1236662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Intolerable Acts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88" y="914400"/>
            <a:ext cx="3148012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14738"/>
            <a:ext cx="4191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Chronology of Events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" y="6858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French and Indian War- 1754-1763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" y="19050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Proclamation of 1763- 1763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6200" y="31242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Sugar Act- 1764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" y="44958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Stamp Act- 1765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6200" y="58674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Writs of Assistance- 1767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Chronology of Events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Townshend Acts- 1767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" y="1905000"/>
            <a:ext cx="7239000" cy="58477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 dirty="0">
                <a:effectLst/>
                <a:latin typeface="Arial" charset="0"/>
              </a:rPr>
              <a:t>Quartering Act- </a:t>
            </a:r>
            <a:r>
              <a:rPr lang="en-US" sz="3200" b="1" dirty="0" smtClean="0">
                <a:effectLst/>
                <a:latin typeface="Arial" charset="0"/>
              </a:rPr>
              <a:t>1765</a:t>
            </a:r>
            <a:endParaRPr lang="en-US" sz="3200" b="1" dirty="0">
              <a:effectLst/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" y="31242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Boston Massacre- 1770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" y="44958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Tea Act/ Boston Tea Party- 1773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200" y="5867400"/>
            <a:ext cx="7239000" cy="65563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3200" b="1">
                <a:effectLst/>
                <a:latin typeface="Arial" charset="0"/>
              </a:rPr>
              <a:t>Intolerable Acts- 1774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French and Indian War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95800" cy="273208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Britain needed money to finance war with France.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24400" y="3886200"/>
            <a:ext cx="4267200" cy="273208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Britain imposed taxes on the colonists to pay for the war.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334000" y="762000"/>
          <a:ext cx="3200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62000"/>
                        <a:ext cx="32004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286000" y="4699000"/>
          <a:ext cx="2362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lip" r:id="rId6" imgW="2857680" imgH="1904760" progId="">
                  <p:embed/>
                </p:oleObj>
              </mc:Choice>
              <mc:Fallback>
                <p:oleObj name="Clip" r:id="rId6" imgW="2857680" imgH="19047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99000"/>
                        <a:ext cx="2362200" cy="1574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228600" y="3581400"/>
          <a:ext cx="24384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lip" r:id="rId8" imgW="3024360" imgH="1501920" progId="">
                  <p:embed/>
                </p:oleObj>
              </mc:Choice>
              <mc:Fallback>
                <p:oleObj name="Clip" r:id="rId8" imgW="3024360" imgH="15019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2438400" cy="12112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1219200" y="4495800"/>
          <a:ext cx="1382713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lip" r:id="rId10" imgW="1382400" imgH="1821240" progId="">
                  <p:embed/>
                </p:oleObj>
              </mc:Choice>
              <mc:Fallback>
                <p:oleObj name="Clip" r:id="rId10" imgW="1382400" imgH="18212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95800"/>
                        <a:ext cx="1382713" cy="18208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6096000" y="121920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lip" r:id="rId12" imgW="952129" imgH="952129" progId="">
                  <p:embed/>
                </p:oleObj>
              </mc:Choice>
              <mc:Fallback>
                <p:oleObj name="Clip" r:id="rId12" imgW="952129" imgH="952129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219200"/>
                        <a:ext cx="18288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Proclamation of 1763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95800" cy="4013200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Britain wanted to avoid conflict with Native Americans, so Colonists were forbidden to cross Appalachian Mountains.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British Army stationed in the colonies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800600" y="3886200"/>
            <a:ext cx="4191000" cy="251777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Colonists were angered because of British presence and being told what to do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334000" y="762000"/>
          <a:ext cx="3124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62000"/>
                        <a:ext cx="31242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6172200" y="1371600"/>
          <a:ext cx="171549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lip" r:id="rId6" imgW="2065320" imgH="2019600" progId="">
                  <p:embed/>
                </p:oleObj>
              </mc:Choice>
              <mc:Fallback>
                <p:oleObj name="Clip" r:id="rId6" imgW="2065320" imgH="20196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71600"/>
                        <a:ext cx="1715492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819400" y="4267200"/>
          <a:ext cx="154622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lip" r:id="rId8" imgW="3800000" imgH="5714286" progId="">
                  <p:embed/>
                </p:oleObj>
              </mc:Choice>
              <mc:Fallback>
                <p:oleObj name="Clip" r:id="rId8" imgW="3800000" imgH="5714286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1546225" cy="2325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533400" y="4876800"/>
          <a:ext cx="26400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lip" r:id="rId10" imgW="4671000" imgH="2966040" progId="">
                  <p:embed/>
                </p:oleObj>
              </mc:Choice>
              <mc:Fallback>
                <p:oleObj name="Clip" r:id="rId10" imgW="4671000" imgH="2966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264001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Sugar Act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267200" cy="2946400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Tax on sugar and molasses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0" y="3744913"/>
            <a:ext cx="4419600" cy="2732087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Did not affect many, but the idea of taxes a growing issue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181600" y="609600"/>
          <a:ext cx="3276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609600"/>
                        <a:ext cx="32766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524000" y="3810000"/>
          <a:ext cx="177958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lip" r:id="rId6" imgW="4509720" imgH="6753240" progId="">
                  <p:embed/>
                </p:oleObj>
              </mc:Choice>
              <mc:Fallback>
                <p:oleObj name="Clip" r:id="rId6" imgW="4509720" imgH="67532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1779588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10" descr="C:\Documents and Settings\ragers\Local Settings\Temporary Internet Files\Content.IE5\6AC1KFH2\MM900395692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4478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Stamp Act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95800" cy="3586163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Tax on legal documents, newspapers, wills, and basically every piece of paper  used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800600" y="3886200"/>
            <a:ext cx="4267200" cy="273208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Stamp Act Congress formed to organize boycott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Eventually repealed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181600" y="762000"/>
          <a:ext cx="3276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32766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400800" y="1676400"/>
          <a:ext cx="1828800" cy="168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lip" r:id="rId6" imgW="1810440" imgH="1665720" progId="">
                  <p:embed/>
                </p:oleObj>
              </mc:Choice>
              <mc:Fallback>
                <p:oleObj name="Clip" r:id="rId6" imgW="1810440" imgH="16657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1828800" cy="1680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438400" y="5105400"/>
          <a:ext cx="25114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Clip" r:id="rId8" imgW="2510640" imgH="1406520" progId="">
                  <p:embed/>
                </p:oleObj>
              </mc:Choice>
              <mc:Fallback>
                <p:oleObj name="Clip" r:id="rId8" imgW="2510640" imgH="14065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2511425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28600" y="3962400"/>
          <a:ext cx="2373313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lip" r:id="rId10" imgW="4582440" imgH="3327480" progId="">
                  <p:embed/>
                </p:oleObj>
              </mc:Choice>
              <mc:Fallback>
                <p:oleObj name="Clip" r:id="rId10" imgW="4582440" imgH="3327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2373313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1828800" y="4495800"/>
          <a:ext cx="14414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Clip" r:id="rId12" imgW="1441440" imgH="1792800" progId="">
                  <p:embed/>
                </p:oleObj>
              </mc:Choice>
              <mc:Fallback>
                <p:oleObj name="Clip" r:id="rId12" imgW="1441440" imgH="1792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1441450" cy="1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Writs of Assistance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19600" cy="273208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Customs officers could search ships at will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0" y="3886200"/>
            <a:ext cx="4419600" cy="251777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Few colonists affected, but merchants felt this was an invasion of privacy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465763" y="762000"/>
          <a:ext cx="322103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762000"/>
                        <a:ext cx="3221037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04800" y="3733800"/>
          <a:ext cx="40386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lip" r:id="rId6" imgW="1809000" imgH="985320" progId="">
                  <p:embed/>
                </p:oleObj>
              </mc:Choice>
              <mc:Fallback>
                <p:oleObj name="Clip" r:id="rId6" imgW="1809000" imgH="9853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4038600" cy="236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9" descr="C:\Documents and Settings\ragers\Local Settings\Temporary Internet Files\Content.IE5\8JIMV2YM\MP90040971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00200"/>
            <a:ext cx="1676400" cy="111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Townshend Acts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95800" cy="315912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Tax on various household items such as paper, glass, lead, silk, and tea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24400" y="3821113"/>
            <a:ext cx="4267200" cy="2732087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Colonists boycott through the non-importation agreement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Eventually repealed</a:t>
            </a:r>
          </a:p>
        </p:txBody>
      </p:sp>
      <p:graphicFrame>
        <p:nvGraphicFramePr>
          <p:cNvPr id="28672" name="Object 1024"/>
          <p:cNvGraphicFramePr>
            <a:graphicFrameLocks noChangeAspect="1"/>
          </p:cNvGraphicFramePr>
          <p:nvPr/>
        </p:nvGraphicFramePr>
        <p:xfrm>
          <a:off x="5334000" y="685800"/>
          <a:ext cx="3124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85800"/>
                        <a:ext cx="31242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1026"/>
          <p:cNvGraphicFramePr>
            <a:graphicFrameLocks noChangeAspect="1"/>
          </p:cNvGraphicFramePr>
          <p:nvPr/>
        </p:nvGraphicFramePr>
        <p:xfrm>
          <a:off x="1219200" y="2971800"/>
          <a:ext cx="1177925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lip" r:id="rId6" imgW="1178640" imgH="1926360" progId="">
                  <p:embed/>
                </p:oleObj>
              </mc:Choice>
              <mc:Fallback>
                <p:oleObj name="Clip" r:id="rId6" imgW="1178640" imgH="1926360" progId="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1177925" cy="192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1027"/>
          <p:cNvGraphicFramePr>
            <a:graphicFrameLocks noChangeAspect="1"/>
          </p:cNvGraphicFramePr>
          <p:nvPr/>
        </p:nvGraphicFramePr>
        <p:xfrm>
          <a:off x="2057400" y="4267200"/>
          <a:ext cx="14414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lip" r:id="rId8" imgW="1441440" imgH="1792800" progId="">
                  <p:embed/>
                </p:oleObj>
              </mc:Choice>
              <mc:Fallback>
                <p:oleObj name="Clip" r:id="rId8" imgW="1441440" imgH="1792800" progId="">
                  <p:embed/>
                  <p:pic>
                    <p:nvPicPr>
                      <p:cNvPr id="0" name="Picture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1441450" cy="1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028"/>
          <p:cNvGraphicFramePr>
            <a:graphicFrameLocks noChangeAspect="1"/>
          </p:cNvGraphicFramePr>
          <p:nvPr/>
        </p:nvGraphicFramePr>
        <p:xfrm>
          <a:off x="609600" y="4648200"/>
          <a:ext cx="161925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Clip" r:id="rId10" imgW="4306320" imgH="3468960" progId="">
                  <p:embed/>
                </p:oleObj>
              </mc:Choice>
              <mc:Fallback>
                <p:oleObj name="Clip" r:id="rId10" imgW="4306320" imgH="3468960" progId="">
                  <p:embed/>
                  <p:pic>
                    <p:nvPicPr>
                      <p:cNvPr id="0" name="Picture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1619250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1029" descr="C:\Documents and Settings\ragers\Local Settings\Temporary Internet Files\Content.IE5\8JIMV2YM\MC90039164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1295400"/>
            <a:ext cx="1860804" cy="172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Quartering Act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886200" cy="3586163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Colonists had to provide food, housing, blankets, candles, etc. for the British soldiers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0" y="4038600"/>
            <a:ext cx="4419600" cy="2305050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This was hated, but little could be done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en-US" sz="2800" b="1">
              <a:effectLst/>
              <a:latin typeface="Arial" charset="0"/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257800" y="914400"/>
          <a:ext cx="3200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32004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0" y="4343400"/>
          <a:ext cx="2141538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Clip" r:id="rId6" imgW="3589560" imgH="3468960" progId="">
                  <p:embed/>
                </p:oleObj>
              </mc:Choice>
              <mc:Fallback>
                <p:oleObj name="Clip" r:id="rId6" imgW="3589560" imgH="3468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141538" cy="207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286000" y="4114800"/>
          <a:ext cx="1841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lip" r:id="rId8" imgW="1841040" imgH="826560" progId="">
                  <p:embed/>
                </p:oleObj>
              </mc:Choice>
              <mc:Fallback>
                <p:oleObj name="Clip" r:id="rId8" imgW="1841040" imgH="8265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14800"/>
                        <a:ext cx="1841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743200" y="4800600"/>
          <a:ext cx="1484313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Clip" r:id="rId10" imgW="1484280" imgH="1513080" progId="">
                  <p:embed/>
                </p:oleObj>
              </mc:Choice>
              <mc:Fallback>
                <p:oleObj name="Clip" r:id="rId10" imgW="1484280" imgH="15130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1484313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1295400" y="4114800"/>
          <a:ext cx="2049463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Clip" r:id="rId12" imgW="3642480" imgH="3426840" progId="">
                  <p:embed/>
                </p:oleObj>
              </mc:Choice>
              <mc:Fallback>
                <p:oleObj name="Clip" r:id="rId12" imgW="3642480" imgH="34268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2049463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6019800" y="1447800"/>
          <a:ext cx="171844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Clip" r:id="rId14" imgW="1785600" imgH="1741680" progId="">
                  <p:embed/>
                </p:oleObj>
              </mc:Choice>
              <mc:Fallback>
                <p:oleObj name="Clip" r:id="rId14" imgW="1785600" imgH="17416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7800"/>
                        <a:ext cx="171844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Intolerable Acts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267200" cy="3800475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Explanation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Colonists could not hold town meetings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Port of Boston closed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Customs officials tried in Britain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0" y="3886200"/>
            <a:ext cx="4419600" cy="2732088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u="sng">
                <a:solidFill>
                  <a:srgbClr val="000099"/>
                </a:solidFill>
                <a:effectLst/>
                <a:latin typeface="Arial" charset="0"/>
              </a:rPr>
              <a:t>Reaction/ Result</a:t>
            </a:r>
            <a:endParaRPr lang="en-US" sz="2800" b="1">
              <a:effectLst/>
              <a:latin typeface="Arial" charset="0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First Continental Congress meets</a:t>
            </a:r>
          </a:p>
          <a:p>
            <a:pPr>
              <a:spcBef>
                <a:spcPct val="50000"/>
              </a:spcBef>
              <a:buFont typeface="Wingdings 2" pitchFamily="18" charset="2"/>
              <a:buChar char="©"/>
            </a:pPr>
            <a:r>
              <a:rPr lang="en-US" sz="2800" b="1">
                <a:effectLst/>
                <a:latin typeface="Arial" charset="0"/>
              </a:rPr>
              <a:t>Individual colonies began to unify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257800" y="838200"/>
          <a:ext cx="3200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lip" r:id="rId4" imgW="3192120" imgH="3749400" progId="">
                  <p:embed/>
                </p:oleObj>
              </mc:Choice>
              <mc:Fallback>
                <p:oleObj name="Clip" r:id="rId4" imgW="3192120" imgH="374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38200"/>
                        <a:ext cx="32004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743200" y="3505200"/>
          <a:ext cx="180657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lip" r:id="rId6" imgW="1807200" imgH="1679760" progId="">
                  <p:embed/>
                </p:oleObj>
              </mc:Choice>
              <mc:Fallback>
                <p:oleObj name="Clip" r:id="rId6" imgW="1807200" imgH="16797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1806575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219200" y="3962400"/>
          <a:ext cx="1709738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Clip" r:id="rId8" imgW="4671000" imgH="7145640" progId="">
                  <p:embed/>
                </p:oleObj>
              </mc:Choice>
              <mc:Fallback>
                <p:oleObj name="Clip" r:id="rId8" imgW="4671000" imgH="71456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1709738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6248400" y="1295400"/>
          <a:ext cx="1371600" cy="216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lip" r:id="rId10" imgW="4325760" imgH="6837480" progId="">
                  <p:embed/>
                </p:oleObj>
              </mc:Choice>
              <mc:Fallback>
                <p:oleObj name="Clip" r:id="rId10" imgW="4325760" imgH="6837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371600" cy="2168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477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Mercurius Script MT Bold</vt:lpstr>
      <vt:lpstr>Times New Roman</vt:lpstr>
      <vt:lpstr>Wingdings 2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Plano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tchtst20</dc:creator>
  <cp:lastModifiedBy>Tifani Koehl</cp:lastModifiedBy>
  <cp:revision>42</cp:revision>
  <dcterms:created xsi:type="dcterms:W3CDTF">2002-06-04T19:26:18Z</dcterms:created>
  <dcterms:modified xsi:type="dcterms:W3CDTF">2017-09-14T15:24:15Z</dcterms:modified>
</cp:coreProperties>
</file>